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5"/>
  </p:notesMasterIdLst>
  <p:handoutMasterIdLst>
    <p:handoutMasterId r:id="rId26"/>
  </p:handoutMasterIdLst>
  <p:sldIdLst>
    <p:sldId id="256" r:id="rId2"/>
    <p:sldId id="281" r:id="rId3"/>
    <p:sldId id="257" r:id="rId4"/>
    <p:sldId id="258" r:id="rId5"/>
    <p:sldId id="259" r:id="rId6"/>
    <p:sldId id="282" r:id="rId7"/>
    <p:sldId id="283" r:id="rId8"/>
    <p:sldId id="284" r:id="rId9"/>
    <p:sldId id="261" r:id="rId10"/>
    <p:sldId id="263" r:id="rId11"/>
    <p:sldId id="277" r:id="rId12"/>
    <p:sldId id="285" r:id="rId13"/>
    <p:sldId id="287" r:id="rId14"/>
    <p:sldId id="288" r:id="rId15"/>
    <p:sldId id="289" r:id="rId16"/>
    <p:sldId id="290" r:id="rId17"/>
    <p:sldId id="286" r:id="rId18"/>
    <p:sldId id="279" r:id="rId19"/>
    <p:sldId id="270" r:id="rId20"/>
    <p:sldId id="273" r:id="rId21"/>
    <p:sldId id="276" r:id="rId22"/>
    <p:sldId id="275" r:id="rId23"/>
    <p:sldId id="272" r:id="rId24"/>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74" autoAdjust="0"/>
    <p:restoredTop sz="75572" autoAdjust="0"/>
  </p:normalViewPr>
  <p:slideViewPr>
    <p:cSldViewPr snapToGrid="0">
      <p:cViewPr>
        <p:scale>
          <a:sx n="63" d="100"/>
          <a:sy n="63" d="100"/>
        </p:scale>
        <p:origin x="-1306" y="-6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5" d="100"/>
          <a:sy n="65" d="100"/>
        </p:scale>
        <p:origin x="2578"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81F8F9-14EB-48EC-BFB8-CB51BC01F914}" type="doc">
      <dgm:prSet loTypeId="urn:microsoft.com/office/officeart/2005/8/layout/chart3" loCatId="cycle" qsTypeId="urn:microsoft.com/office/officeart/2005/8/quickstyle/3d4" qsCatId="3D" csTypeId="urn:microsoft.com/office/officeart/2005/8/colors/colorful1" csCatId="colorful" phldr="1"/>
      <dgm:spPr/>
    </dgm:pt>
    <dgm:pt modelId="{293848A5-3350-4224-BDB9-C7D3663796B9}">
      <dgm:prSet phldrT="[Text]"/>
      <dgm:spPr/>
      <dgm:t>
        <a:bodyPr/>
        <a:lstStyle/>
        <a:p>
          <a:r>
            <a:rPr lang="en-US" dirty="0" smtClean="0"/>
            <a:t>CELDT</a:t>
          </a:r>
          <a:endParaRPr lang="en-US" dirty="0"/>
        </a:p>
      </dgm:t>
    </dgm:pt>
    <dgm:pt modelId="{BFCEF89F-37C1-4BAE-8179-081975CD8FFA}" type="parTrans" cxnId="{7DF23481-7AA3-450F-A38C-3DE665912E2A}">
      <dgm:prSet/>
      <dgm:spPr/>
      <dgm:t>
        <a:bodyPr/>
        <a:lstStyle/>
        <a:p>
          <a:endParaRPr lang="en-US"/>
        </a:p>
      </dgm:t>
    </dgm:pt>
    <dgm:pt modelId="{73002596-C861-4709-B04F-93A817E5095E}" type="sibTrans" cxnId="{7DF23481-7AA3-450F-A38C-3DE665912E2A}">
      <dgm:prSet/>
      <dgm:spPr/>
      <dgm:t>
        <a:bodyPr/>
        <a:lstStyle/>
        <a:p>
          <a:endParaRPr lang="en-US"/>
        </a:p>
      </dgm:t>
    </dgm:pt>
    <dgm:pt modelId="{FE222930-09F0-4B84-92D5-B57119452375}">
      <dgm:prSet phldrT="[Text]"/>
      <dgm:spPr/>
      <dgm:t>
        <a:bodyPr/>
        <a:lstStyle/>
        <a:p>
          <a:r>
            <a:rPr lang="en-US" dirty="0" smtClean="0"/>
            <a:t>PE Testing</a:t>
          </a:r>
          <a:endParaRPr lang="en-US" dirty="0"/>
        </a:p>
      </dgm:t>
    </dgm:pt>
    <dgm:pt modelId="{E6587CAD-E705-4B4A-A731-1844904107D1}" type="sibTrans" cxnId="{E036598E-27AE-4DC4-9669-EC222D85D7B7}">
      <dgm:prSet/>
      <dgm:spPr/>
      <dgm:t>
        <a:bodyPr/>
        <a:lstStyle/>
        <a:p>
          <a:endParaRPr lang="en-US"/>
        </a:p>
      </dgm:t>
    </dgm:pt>
    <dgm:pt modelId="{124EFBBC-D8D4-490B-A683-047B14CFF1DF}" type="parTrans" cxnId="{E036598E-27AE-4DC4-9669-EC222D85D7B7}">
      <dgm:prSet/>
      <dgm:spPr/>
      <dgm:t>
        <a:bodyPr/>
        <a:lstStyle/>
        <a:p>
          <a:endParaRPr lang="en-US"/>
        </a:p>
      </dgm:t>
    </dgm:pt>
    <dgm:pt modelId="{9F136E8B-EC7D-4550-9EA1-0E9DD6B37C33}">
      <dgm:prSet phldrT="[Text]"/>
      <dgm:spPr/>
      <dgm:t>
        <a:bodyPr/>
        <a:lstStyle/>
        <a:p>
          <a:r>
            <a:rPr lang="en-US" dirty="0" smtClean="0"/>
            <a:t>CAASPP</a:t>
          </a:r>
          <a:endParaRPr lang="en-US" dirty="0"/>
        </a:p>
      </dgm:t>
    </dgm:pt>
    <dgm:pt modelId="{14C1B4C6-FB47-48A9-985B-4E3449E143BA}" type="sibTrans" cxnId="{7BBBF031-91CF-4866-A3B3-27F31AA52FD4}">
      <dgm:prSet/>
      <dgm:spPr/>
      <dgm:t>
        <a:bodyPr/>
        <a:lstStyle/>
        <a:p>
          <a:endParaRPr lang="en-US"/>
        </a:p>
      </dgm:t>
    </dgm:pt>
    <dgm:pt modelId="{4824347C-76E8-43F1-AE2B-23DA0B8623AA}" type="parTrans" cxnId="{7BBBF031-91CF-4866-A3B3-27F31AA52FD4}">
      <dgm:prSet/>
      <dgm:spPr/>
      <dgm:t>
        <a:bodyPr/>
        <a:lstStyle/>
        <a:p>
          <a:endParaRPr lang="en-US"/>
        </a:p>
      </dgm:t>
    </dgm:pt>
    <dgm:pt modelId="{EE14334B-5344-4585-9426-FD3BF7F4B08C}">
      <dgm:prSet/>
      <dgm:spPr/>
      <dgm:t>
        <a:bodyPr/>
        <a:lstStyle/>
        <a:p>
          <a:r>
            <a:rPr lang="en-US" dirty="0" smtClean="0"/>
            <a:t>CAHSEE</a:t>
          </a:r>
          <a:endParaRPr lang="en-US" dirty="0"/>
        </a:p>
      </dgm:t>
    </dgm:pt>
    <dgm:pt modelId="{BC31F7D5-AD3D-4991-97FB-AB92EE80D4FD}" type="parTrans" cxnId="{3703BB51-1503-4323-9B03-6DEBC9AA28F4}">
      <dgm:prSet/>
      <dgm:spPr/>
      <dgm:t>
        <a:bodyPr/>
        <a:lstStyle/>
        <a:p>
          <a:endParaRPr lang="en-US"/>
        </a:p>
      </dgm:t>
    </dgm:pt>
    <dgm:pt modelId="{29CFF4E1-F5C5-4903-AD31-AD5386378714}" type="sibTrans" cxnId="{3703BB51-1503-4323-9B03-6DEBC9AA28F4}">
      <dgm:prSet/>
      <dgm:spPr/>
      <dgm:t>
        <a:bodyPr/>
        <a:lstStyle/>
        <a:p>
          <a:endParaRPr lang="en-US"/>
        </a:p>
      </dgm:t>
    </dgm:pt>
    <dgm:pt modelId="{7DCC12A4-38FC-4ED5-A27B-25BD00AEAF01}" type="pres">
      <dgm:prSet presAssocID="{6E81F8F9-14EB-48EC-BFB8-CB51BC01F914}" presName="compositeShape" presStyleCnt="0">
        <dgm:presLayoutVars>
          <dgm:chMax val="7"/>
          <dgm:dir/>
          <dgm:resizeHandles val="exact"/>
        </dgm:presLayoutVars>
      </dgm:prSet>
      <dgm:spPr/>
    </dgm:pt>
    <dgm:pt modelId="{D4C932FE-AA21-46CD-8256-7AF6DD1E4FF0}" type="pres">
      <dgm:prSet presAssocID="{6E81F8F9-14EB-48EC-BFB8-CB51BC01F914}" presName="wedge1" presStyleLbl="node1" presStyleIdx="0" presStyleCnt="4" custScaleX="110000" custScaleY="110000" custLinFactNeighborX="-23831" custLinFactNeighborY="-1652"/>
      <dgm:spPr/>
      <dgm:t>
        <a:bodyPr/>
        <a:lstStyle/>
        <a:p>
          <a:endParaRPr lang="en-US"/>
        </a:p>
      </dgm:t>
    </dgm:pt>
    <dgm:pt modelId="{ED2F7DC1-65E9-4482-8139-A96214176544}" type="pres">
      <dgm:prSet presAssocID="{6E81F8F9-14EB-48EC-BFB8-CB51BC01F914}" presName="wedge1Tx" presStyleLbl="node1" presStyleIdx="0" presStyleCnt="4">
        <dgm:presLayoutVars>
          <dgm:chMax val="0"/>
          <dgm:chPref val="0"/>
          <dgm:bulletEnabled val="1"/>
        </dgm:presLayoutVars>
      </dgm:prSet>
      <dgm:spPr/>
      <dgm:t>
        <a:bodyPr/>
        <a:lstStyle/>
        <a:p>
          <a:endParaRPr lang="en-US"/>
        </a:p>
      </dgm:t>
    </dgm:pt>
    <dgm:pt modelId="{0A86B30F-EC87-4AAE-9AB5-C75E09E13D49}" type="pres">
      <dgm:prSet presAssocID="{6E81F8F9-14EB-48EC-BFB8-CB51BC01F914}" presName="wedge2" presStyleLbl="node1" presStyleIdx="1" presStyleCnt="4" custLinFactNeighborX="-23831" custLinFactNeighborY="-1652"/>
      <dgm:spPr/>
      <dgm:t>
        <a:bodyPr/>
        <a:lstStyle/>
        <a:p>
          <a:endParaRPr lang="en-US"/>
        </a:p>
      </dgm:t>
    </dgm:pt>
    <dgm:pt modelId="{CECE6668-9A30-4FDD-9FAD-77B63A238644}" type="pres">
      <dgm:prSet presAssocID="{6E81F8F9-14EB-48EC-BFB8-CB51BC01F914}" presName="wedge2Tx" presStyleLbl="node1" presStyleIdx="1" presStyleCnt="4">
        <dgm:presLayoutVars>
          <dgm:chMax val="0"/>
          <dgm:chPref val="0"/>
          <dgm:bulletEnabled val="1"/>
        </dgm:presLayoutVars>
      </dgm:prSet>
      <dgm:spPr/>
      <dgm:t>
        <a:bodyPr/>
        <a:lstStyle/>
        <a:p>
          <a:endParaRPr lang="en-US"/>
        </a:p>
      </dgm:t>
    </dgm:pt>
    <dgm:pt modelId="{79CC3E94-0033-4CC4-865D-57B80023D510}" type="pres">
      <dgm:prSet presAssocID="{6E81F8F9-14EB-48EC-BFB8-CB51BC01F914}" presName="wedge3" presStyleLbl="node1" presStyleIdx="2" presStyleCnt="4" custLinFactNeighborX="-23433" custLinFactNeighborY="-2249"/>
      <dgm:spPr/>
      <dgm:t>
        <a:bodyPr/>
        <a:lstStyle/>
        <a:p>
          <a:endParaRPr lang="en-US"/>
        </a:p>
      </dgm:t>
    </dgm:pt>
    <dgm:pt modelId="{7EBBB0D3-59E9-404E-A9A3-54EAB719D2D5}" type="pres">
      <dgm:prSet presAssocID="{6E81F8F9-14EB-48EC-BFB8-CB51BC01F914}" presName="wedge3Tx" presStyleLbl="node1" presStyleIdx="2" presStyleCnt="4">
        <dgm:presLayoutVars>
          <dgm:chMax val="0"/>
          <dgm:chPref val="0"/>
          <dgm:bulletEnabled val="1"/>
        </dgm:presLayoutVars>
      </dgm:prSet>
      <dgm:spPr/>
      <dgm:t>
        <a:bodyPr/>
        <a:lstStyle/>
        <a:p>
          <a:endParaRPr lang="en-US"/>
        </a:p>
      </dgm:t>
    </dgm:pt>
    <dgm:pt modelId="{8C26846E-60A8-449F-B96A-9109E18CE989}" type="pres">
      <dgm:prSet presAssocID="{6E81F8F9-14EB-48EC-BFB8-CB51BC01F914}" presName="wedge4" presStyleLbl="node1" presStyleIdx="3" presStyleCnt="4" custLinFactNeighborX="-23831" custLinFactNeighborY="-1652"/>
      <dgm:spPr/>
      <dgm:t>
        <a:bodyPr/>
        <a:lstStyle/>
        <a:p>
          <a:endParaRPr lang="en-US"/>
        </a:p>
      </dgm:t>
    </dgm:pt>
    <dgm:pt modelId="{26C709DC-37A5-4088-9444-2885307A0356}" type="pres">
      <dgm:prSet presAssocID="{6E81F8F9-14EB-48EC-BFB8-CB51BC01F914}" presName="wedge4Tx" presStyleLbl="node1" presStyleIdx="3" presStyleCnt="4">
        <dgm:presLayoutVars>
          <dgm:chMax val="0"/>
          <dgm:chPref val="0"/>
          <dgm:bulletEnabled val="1"/>
        </dgm:presLayoutVars>
      </dgm:prSet>
      <dgm:spPr/>
      <dgm:t>
        <a:bodyPr/>
        <a:lstStyle/>
        <a:p>
          <a:endParaRPr lang="en-US"/>
        </a:p>
      </dgm:t>
    </dgm:pt>
  </dgm:ptLst>
  <dgm:cxnLst>
    <dgm:cxn modelId="{94E2AFA1-1E1C-4CCC-AA5B-89BABEC7645E}" type="presOf" srcId="{293848A5-3350-4224-BDB9-C7D3663796B9}" destId="{CECE6668-9A30-4FDD-9FAD-77B63A238644}" srcOrd="1" destOrd="0" presId="urn:microsoft.com/office/officeart/2005/8/layout/chart3"/>
    <dgm:cxn modelId="{2F28E44C-6D6B-414D-ADB3-559799B9B949}" type="presOf" srcId="{293848A5-3350-4224-BDB9-C7D3663796B9}" destId="{0A86B30F-EC87-4AAE-9AB5-C75E09E13D49}" srcOrd="0" destOrd="0" presId="urn:microsoft.com/office/officeart/2005/8/layout/chart3"/>
    <dgm:cxn modelId="{3703BB51-1503-4323-9B03-6DEBC9AA28F4}" srcId="{6E81F8F9-14EB-48EC-BFB8-CB51BC01F914}" destId="{EE14334B-5344-4585-9426-FD3BF7F4B08C}" srcOrd="2" destOrd="0" parTransId="{BC31F7D5-AD3D-4991-97FB-AB92EE80D4FD}" sibTransId="{29CFF4E1-F5C5-4903-AD31-AD5386378714}"/>
    <dgm:cxn modelId="{44C8627B-9114-4060-9831-3468EBDA12A5}" type="presOf" srcId="{6E81F8F9-14EB-48EC-BFB8-CB51BC01F914}" destId="{7DCC12A4-38FC-4ED5-A27B-25BD00AEAF01}" srcOrd="0" destOrd="0" presId="urn:microsoft.com/office/officeart/2005/8/layout/chart3"/>
    <dgm:cxn modelId="{A44B6E2B-A087-4239-AE68-F06179C4C241}" type="presOf" srcId="{EE14334B-5344-4585-9426-FD3BF7F4B08C}" destId="{7EBBB0D3-59E9-404E-A9A3-54EAB719D2D5}" srcOrd="1" destOrd="0" presId="urn:microsoft.com/office/officeart/2005/8/layout/chart3"/>
    <dgm:cxn modelId="{7BBBF031-91CF-4866-A3B3-27F31AA52FD4}" srcId="{6E81F8F9-14EB-48EC-BFB8-CB51BC01F914}" destId="{9F136E8B-EC7D-4550-9EA1-0E9DD6B37C33}" srcOrd="0" destOrd="0" parTransId="{4824347C-76E8-43F1-AE2B-23DA0B8623AA}" sibTransId="{14C1B4C6-FB47-48A9-985B-4E3449E143BA}"/>
    <dgm:cxn modelId="{E036598E-27AE-4DC4-9669-EC222D85D7B7}" srcId="{6E81F8F9-14EB-48EC-BFB8-CB51BC01F914}" destId="{FE222930-09F0-4B84-92D5-B57119452375}" srcOrd="3" destOrd="0" parTransId="{124EFBBC-D8D4-490B-A683-047B14CFF1DF}" sibTransId="{E6587CAD-E705-4B4A-A731-1844904107D1}"/>
    <dgm:cxn modelId="{CE7489BF-C2B8-4522-9E21-45F5F2FD0E1D}" type="presOf" srcId="{9F136E8B-EC7D-4550-9EA1-0E9DD6B37C33}" destId="{ED2F7DC1-65E9-4482-8139-A96214176544}" srcOrd="1" destOrd="0" presId="urn:microsoft.com/office/officeart/2005/8/layout/chart3"/>
    <dgm:cxn modelId="{8BD40326-EC3D-4536-85A4-FA50258BBE07}" type="presOf" srcId="{FE222930-09F0-4B84-92D5-B57119452375}" destId="{26C709DC-37A5-4088-9444-2885307A0356}" srcOrd="1" destOrd="0" presId="urn:microsoft.com/office/officeart/2005/8/layout/chart3"/>
    <dgm:cxn modelId="{C6BE2B52-B52A-43A9-B1E9-4112DCF1604C}" type="presOf" srcId="{9F136E8B-EC7D-4550-9EA1-0E9DD6B37C33}" destId="{D4C932FE-AA21-46CD-8256-7AF6DD1E4FF0}" srcOrd="0" destOrd="0" presId="urn:microsoft.com/office/officeart/2005/8/layout/chart3"/>
    <dgm:cxn modelId="{7DF23481-7AA3-450F-A38C-3DE665912E2A}" srcId="{6E81F8F9-14EB-48EC-BFB8-CB51BC01F914}" destId="{293848A5-3350-4224-BDB9-C7D3663796B9}" srcOrd="1" destOrd="0" parTransId="{BFCEF89F-37C1-4BAE-8179-081975CD8FFA}" sibTransId="{73002596-C861-4709-B04F-93A817E5095E}"/>
    <dgm:cxn modelId="{E8AD93F7-ED9A-4CBF-BC5D-32B5C6C9096F}" type="presOf" srcId="{FE222930-09F0-4B84-92D5-B57119452375}" destId="{8C26846E-60A8-449F-B96A-9109E18CE989}" srcOrd="0" destOrd="0" presId="urn:microsoft.com/office/officeart/2005/8/layout/chart3"/>
    <dgm:cxn modelId="{06A3022A-FDB6-4527-B2C3-B54026F6F258}" type="presOf" srcId="{EE14334B-5344-4585-9426-FD3BF7F4B08C}" destId="{79CC3E94-0033-4CC4-865D-57B80023D510}" srcOrd="0" destOrd="0" presId="urn:microsoft.com/office/officeart/2005/8/layout/chart3"/>
    <dgm:cxn modelId="{7C6E55D7-036D-49FA-BA9A-8AFCE8DF8BF6}" type="presParOf" srcId="{7DCC12A4-38FC-4ED5-A27B-25BD00AEAF01}" destId="{D4C932FE-AA21-46CD-8256-7AF6DD1E4FF0}" srcOrd="0" destOrd="0" presId="urn:microsoft.com/office/officeart/2005/8/layout/chart3"/>
    <dgm:cxn modelId="{71FE349C-9FC7-4B76-92FA-E594A2E032F4}" type="presParOf" srcId="{7DCC12A4-38FC-4ED5-A27B-25BD00AEAF01}" destId="{ED2F7DC1-65E9-4482-8139-A96214176544}" srcOrd="1" destOrd="0" presId="urn:microsoft.com/office/officeart/2005/8/layout/chart3"/>
    <dgm:cxn modelId="{19D5142D-C851-4367-AAD0-FBC38AC3290E}" type="presParOf" srcId="{7DCC12A4-38FC-4ED5-A27B-25BD00AEAF01}" destId="{0A86B30F-EC87-4AAE-9AB5-C75E09E13D49}" srcOrd="2" destOrd="0" presId="urn:microsoft.com/office/officeart/2005/8/layout/chart3"/>
    <dgm:cxn modelId="{FBCF948F-55A6-4330-ACA0-CA39F8820635}" type="presParOf" srcId="{7DCC12A4-38FC-4ED5-A27B-25BD00AEAF01}" destId="{CECE6668-9A30-4FDD-9FAD-77B63A238644}" srcOrd="3" destOrd="0" presId="urn:microsoft.com/office/officeart/2005/8/layout/chart3"/>
    <dgm:cxn modelId="{0BF588B8-E72B-40E1-A32A-00052F9538E8}" type="presParOf" srcId="{7DCC12A4-38FC-4ED5-A27B-25BD00AEAF01}" destId="{79CC3E94-0033-4CC4-865D-57B80023D510}" srcOrd="4" destOrd="0" presId="urn:microsoft.com/office/officeart/2005/8/layout/chart3"/>
    <dgm:cxn modelId="{C50B8CC1-9873-461A-BEB1-955FB3B7373F}" type="presParOf" srcId="{7DCC12A4-38FC-4ED5-A27B-25BD00AEAF01}" destId="{7EBBB0D3-59E9-404E-A9A3-54EAB719D2D5}" srcOrd="5" destOrd="0" presId="urn:microsoft.com/office/officeart/2005/8/layout/chart3"/>
    <dgm:cxn modelId="{FD120106-6A55-41DC-9F62-F91060C4BF19}" type="presParOf" srcId="{7DCC12A4-38FC-4ED5-A27B-25BD00AEAF01}" destId="{8C26846E-60A8-449F-B96A-9109E18CE989}" srcOrd="6" destOrd="0" presId="urn:microsoft.com/office/officeart/2005/8/layout/chart3"/>
    <dgm:cxn modelId="{99256AA1-8FE3-428A-A80E-050D6F06F9EA}" type="presParOf" srcId="{7DCC12A4-38FC-4ED5-A27B-25BD00AEAF01}" destId="{26C709DC-37A5-4088-9444-2885307A0356}" srcOrd="7" destOrd="0" presId="urn:microsoft.com/office/officeart/2005/8/layout/char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D588D3-17D6-468F-B5F7-579251606515}"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E3C6E941-C12C-4CF1-A50B-85DA09C73422}">
      <dgm:prSet phldrT="[Text]" custT="1"/>
      <dgm:spPr/>
      <dgm:t>
        <a:bodyPr/>
        <a:lstStyle/>
        <a:p>
          <a:r>
            <a:rPr lang="en-US" sz="3600" dirty="0" smtClean="0"/>
            <a:t>Science</a:t>
          </a:r>
          <a:endParaRPr lang="en-US" sz="4400" dirty="0"/>
        </a:p>
      </dgm:t>
    </dgm:pt>
    <dgm:pt modelId="{56E34046-AFDD-45A2-843D-21BFAEF9BC36}" type="parTrans" cxnId="{C815782E-4287-41A2-8265-BE79F27DB595}">
      <dgm:prSet/>
      <dgm:spPr/>
      <dgm:t>
        <a:bodyPr/>
        <a:lstStyle/>
        <a:p>
          <a:endParaRPr lang="en-US"/>
        </a:p>
      </dgm:t>
    </dgm:pt>
    <dgm:pt modelId="{193D8E35-3F29-4481-AD90-325800CF0A97}" type="sibTrans" cxnId="{C815782E-4287-41A2-8265-BE79F27DB595}">
      <dgm:prSet/>
      <dgm:spPr/>
      <dgm:t>
        <a:bodyPr/>
        <a:lstStyle/>
        <a:p>
          <a:endParaRPr lang="en-US"/>
        </a:p>
      </dgm:t>
    </dgm:pt>
    <dgm:pt modelId="{74D5EF48-BF5E-43B3-B83D-C084D102473D}">
      <dgm:prSet phldrT="[Text]" custT="1"/>
      <dgm:spPr/>
      <dgm:t>
        <a:bodyPr/>
        <a:lstStyle/>
        <a:p>
          <a:r>
            <a:rPr lang="en-US" sz="1800" dirty="0" smtClean="0"/>
            <a:t>Grades 5, 8 &amp; 10</a:t>
          </a:r>
          <a:endParaRPr lang="en-US" sz="1800" dirty="0"/>
        </a:p>
      </dgm:t>
    </dgm:pt>
    <dgm:pt modelId="{51D74637-C166-4A84-8E34-C87C19E69430}" type="parTrans" cxnId="{CF766D4B-7D57-448F-9DB5-8D325425AA47}">
      <dgm:prSet/>
      <dgm:spPr/>
      <dgm:t>
        <a:bodyPr/>
        <a:lstStyle/>
        <a:p>
          <a:endParaRPr lang="en-US"/>
        </a:p>
      </dgm:t>
    </dgm:pt>
    <dgm:pt modelId="{399F222D-F2DF-46E1-8F59-DE195FD548A2}" type="sibTrans" cxnId="{CF766D4B-7D57-448F-9DB5-8D325425AA47}">
      <dgm:prSet/>
      <dgm:spPr/>
      <dgm:t>
        <a:bodyPr/>
        <a:lstStyle/>
        <a:p>
          <a:endParaRPr lang="en-US"/>
        </a:p>
      </dgm:t>
    </dgm:pt>
    <dgm:pt modelId="{8C6CCC12-A013-4538-8FED-DE40678F9FE2}">
      <dgm:prSet phldrT="[Text]" custT="1"/>
      <dgm:spPr/>
      <dgm:t>
        <a:bodyPr/>
        <a:lstStyle/>
        <a:p>
          <a:r>
            <a:rPr lang="en-US" sz="1800" dirty="0" smtClean="0"/>
            <a:t>Paper-based</a:t>
          </a:r>
          <a:endParaRPr lang="en-US" sz="1800" dirty="0"/>
        </a:p>
      </dgm:t>
    </dgm:pt>
    <dgm:pt modelId="{63EDB12E-12BE-4F5C-9A8D-6EC77FFA16EC}" type="parTrans" cxnId="{A0952E6E-4DD5-4C68-8074-1E88B3304783}">
      <dgm:prSet/>
      <dgm:spPr/>
      <dgm:t>
        <a:bodyPr/>
        <a:lstStyle/>
        <a:p>
          <a:endParaRPr lang="en-US"/>
        </a:p>
      </dgm:t>
    </dgm:pt>
    <dgm:pt modelId="{C394E79A-CD8B-45C6-BF99-4FAF62CC18AF}" type="sibTrans" cxnId="{A0952E6E-4DD5-4C68-8074-1E88B3304783}">
      <dgm:prSet/>
      <dgm:spPr/>
      <dgm:t>
        <a:bodyPr/>
        <a:lstStyle/>
        <a:p>
          <a:endParaRPr lang="en-US"/>
        </a:p>
      </dgm:t>
    </dgm:pt>
    <dgm:pt modelId="{9DE06D06-3340-482C-B4C2-24338083C5A5}">
      <dgm:prSet phldrT="[Text]" custT="1"/>
      <dgm:spPr/>
      <dgm:t>
        <a:bodyPr/>
        <a:lstStyle/>
        <a:p>
          <a:r>
            <a:rPr lang="en-US" sz="3600" dirty="0" smtClean="0"/>
            <a:t>English-Language Arts &amp; Math</a:t>
          </a:r>
          <a:endParaRPr lang="en-US" sz="3600" dirty="0"/>
        </a:p>
      </dgm:t>
    </dgm:pt>
    <dgm:pt modelId="{0323FA5B-0A2B-4CCA-84D7-D7AACEA97511}" type="parTrans" cxnId="{1554FA57-31E6-43E8-A865-4A7321C1B1D0}">
      <dgm:prSet/>
      <dgm:spPr/>
      <dgm:t>
        <a:bodyPr/>
        <a:lstStyle/>
        <a:p>
          <a:endParaRPr lang="en-US"/>
        </a:p>
      </dgm:t>
    </dgm:pt>
    <dgm:pt modelId="{8F6426CF-DB9B-4A09-854F-F5E50A768CFD}" type="sibTrans" cxnId="{1554FA57-31E6-43E8-A865-4A7321C1B1D0}">
      <dgm:prSet/>
      <dgm:spPr/>
      <dgm:t>
        <a:bodyPr/>
        <a:lstStyle/>
        <a:p>
          <a:endParaRPr lang="en-US"/>
        </a:p>
      </dgm:t>
    </dgm:pt>
    <dgm:pt modelId="{52A89601-2934-40F7-A186-E76B24CBEB0A}">
      <dgm:prSet phldrT="[Text]" custT="1"/>
      <dgm:spPr/>
      <dgm:t>
        <a:bodyPr/>
        <a:lstStyle/>
        <a:p>
          <a:r>
            <a:rPr lang="en-US" sz="1800" dirty="0" smtClean="0"/>
            <a:t>Computer Adaptive Test (CAT)</a:t>
          </a:r>
          <a:endParaRPr lang="en-US" sz="1800" dirty="0"/>
        </a:p>
      </dgm:t>
    </dgm:pt>
    <dgm:pt modelId="{B64CC13C-7646-46F8-9AA4-4AF8209E0237}" type="parTrans" cxnId="{090B7DBC-9F64-4380-937F-F72403D1BA4B}">
      <dgm:prSet/>
      <dgm:spPr/>
      <dgm:t>
        <a:bodyPr/>
        <a:lstStyle/>
        <a:p>
          <a:endParaRPr lang="en-US"/>
        </a:p>
      </dgm:t>
    </dgm:pt>
    <dgm:pt modelId="{762D94CE-25BC-4DBE-901B-A11FAC9425D0}" type="sibTrans" cxnId="{090B7DBC-9F64-4380-937F-F72403D1BA4B}">
      <dgm:prSet/>
      <dgm:spPr/>
      <dgm:t>
        <a:bodyPr/>
        <a:lstStyle/>
        <a:p>
          <a:endParaRPr lang="en-US"/>
        </a:p>
      </dgm:t>
    </dgm:pt>
    <dgm:pt modelId="{A3A628DB-F904-433D-A8E7-846E9A903D19}">
      <dgm:prSet phldrT="[Text]" custT="1"/>
      <dgm:spPr/>
      <dgm:t>
        <a:bodyPr/>
        <a:lstStyle/>
        <a:p>
          <a:r>
            <a:rPr lang="en-US" sz="1800" dirty="0" smtClean="0"/>
            <a:t>Wider range of test questions</a:t>
          </a:r>
          <a:endParaRPr lang="en-US" sz="1800" dirty="0"/>
        </a:p>
      </dgm:t>
    </dgm:pt>
    <dgm:pt modelId="{289F9ED0-65FA-4505-A591-F0944F747856}" type="parTrans" cxnId="{F4D41A18-BD64-40BE-9737-27F1498858FB}">
      <dgm:prSet/>
      <dgm:spPr/>
      <dgm:t>
        <a:bodyPr/>
        <a:lstStyle/>
        <a:p>
          <a:endParaRPr lang="en-US"/>
        </a:p>
      </dgm:t>
    </dgm:pt>
    <dgm:pt modelId="{7143545E-4D95-496D-8F77-52EFCF7265B1}" type="sibTrans" cxnId="{F4D41A18-BD64-40BE-9737-27F1498858FB}">
      <dgm:prSet/>
      <dgm:spPr/>
      <dgm:t>
        <a:bodyPr/>
        <a:lstStyle/>
        <a:p>
          <a:endParaRPr lang="en-US"/>
        </a:p>
      </dgm:t>
    </dgm:pt>
    <dgm:pt modelId="{F9517970-4B5D-4DFC-BD67-51321CE50A6D}">
      <dgm:prSet phldrT="[Text]" custT="1"/>
      <dgm:spPr/>
      <dgm:t>
        <a:bodyPr/>
        <a:lstStyle/>
        <a:p>
          <a:r>
            <a:rPr lang="en-US" sz="1800" dirty="0" smtClean="0"/>
            <a:t>Multiple-choice test questions</a:t>
          </a:r>
          <a:endParaRPr lang="en-US" sz="1800" dirty="0"/>
        </a:p>
      </dgm:t>
    </dgm:pt>
    <dgm:pt modelId="{F7D0BA7A-9C35-429C-9E9C-3FBF56379B4F}" type="parTrans" cxnId="{CD4403E8-CE36-4789-AFF5-4407021EA471}">
      <dgm:prSet/>
      <dgm:spPr/>
      <dgm:t>
        <a:bodyPr/>
        <a:lstStyle/>
        <a:p>
          <a:endParaRPr lang="en-US"/>
        </a:p>
      </dgm:t>
    </dgm:pt>
    <dgm:pt modelId="{208FBB53-DE8C-4734-81ED-E89B6F39E7DE}" type="sibTrans" cxnId="{CD4403E8-CE36-4789-AFF5-4407021EA471}">
      <dgm:prSet/>
      <dgm:spPr/>
      <dgm:t>
        <a:bodyPr/>
        <a:lstStyle/>
        <a:p>
          <a:endParaRPr lang="en-US"/>
        </a:p>
      </dgm:t>
    </dgm:pt>
    <dgm:pt modelId="{05E7CAD3-8CC3-430A-B4AF-3830C08CE826}">
      <dgm:prSet phldrT="[Text]" custT="1"/>
      <dgm:spPr/>
      <dgm:t>
        <a:bodyPr/>
        <a:lstStyle/>
        <a:p>
          <a:r>
            <a:rPr lang="en-US" sz="1800" dirty="0" smtClean="0"/>
            <a:t>California Standards Tests (CSTs)</a:t>
          </a:r>
          <a:endParaRPr lang="en-US" sz="1800" dirty="0"/>
        </a:p>
      </dgm:t>
    </dgm:pt>
    <dgm:pt modelId="{A869274E-598A-4300-B705-EC415247AD75}" type="parTrans" cxnId="{7DADE7A4-B58B-40A9-A6A8-4EB0D44BEAD8}">
      <dgm:prSet/>
      <dgm:spPr/>
      <dgm:t>
        <a:bodyPr/>
        <a:lstStyle/>
        <a:p>
          <a:endParaRPr lang="en-US"/>
        </a:p>
      </dgm:t>
    </dgm:pt>
    <dgm:pt modelId="{0CA8B2E3-0DE2-4FC6-9FDA-6E017EAE4BED}" type="sibTrans" cxnId="{7DADE7A4-B58B-40A9-A6A8-4EB0D44BEAD8}">
      <dgm:prSet/>
      <dgm:spPr/>
      <dgm:t>
        <a:bodyPr/>
        <a:lstStyle/>
        <a:p>
          <a:endParaRPr lang="en-US"/>
        </a:p>
      </dgm:t>
    </dgm:pt>
    <dgm:pt modelId="{ACF56DA9-EE9F-4801-962C-C306FC88E0BE}">
      <dgm:prSet phldrT="[Text]" custT="1"/>
      <dgm:spPr/>
      <dgm:t>
        <a:bodyPr/>
        <a:lstStyle/>
        <a:p>
          <a:r>
            <a:rPr lang="en-US" sz="1800" dirty="0" smtClean="0"/>
            <a:t/>
          </a:r>
          <a:br>
            <a:rPr lang="en-US" sz="1800" dirty="0" smtClean="0"/>
          </a:br>
          <a:r>
            <a:rPr lang="en-US" sz="1800" dirty="0" smtClean="0"/>
            <a:t>Smarter Balanced Tests – </a:t>
          </a:r>
          <a:r>
            <a:rPr lang="en-US" sz="1800" b="1" u="sng" dirty="0" smtClean="0">
              <a:solidFill>
                <a:srgbClr val="FF0000"/>
              </a:solidFill>
            </a:rPr>
            <a:t>NEW!!</a:t>
          </a:r>
          <a:endParaRPr lang="en-US" sz="1700" dirty="0"/>
        </a:p>
      </dgm:t>
    </dgm:pt>
    <dgm:pt modelId="{A7E205CC-0B73-46E1-83F4-E0F7CA17D728}" type="parTrans" cxnId="{6A21E41D-1AFF-414E-B6F2-227490792521}">
      <dgm:prSet/>
      <dgm:spPr/>
      <dgm:t>
        <a:bodyPr/>
        <a:lstStyle/>
        <a:p>
          <a:endParaRPr lang="en-US"/>
        </a:p>
      </dgm:t>
    </dgm:pt>
    <dgm:pt modelId="{61589DA3-CD41-4556-BEC3-159AD8058196}" type="sibTrans" cxnId="{6A21E41D-1AFF-414E-B6F2-227490792521}">
      <dgm:prSet/>
      <dgm:spPr/>
      <dgm:t>
        <a:bodyPr/>
        <a:lstStyle/>
        <a:p>
          <a:endParaRPr lang="en-US"/>
        </a:p>
      </dgm:t>
    </dgm:pt>
    <dgm:pt modelId="{AE2E6C9B-6B67-461B-97D7-3219D10B0924}">
      <dgm:prSet phldrT="[Text]" custT="1"/>
      <dgm:spPr/>
      <dgm:t>
        <a:bodyPr/>
        <a:lstStyle/>
        <a:p>
          <a:r>
            <a:rPr lang="en-US" sz="1800" dirty="0" smtClean="0"/>
            <a:t>Grades 3-8 &amp; 11</a:t>
          </a:r>
          <a:endParaRPr lang="en-US" sz="1800" dirty="0"/>
        </a:p>
      </dgm:t>
    </dgm:pt>
    <dgm:pt modelId="{751BE50E-DE4E-4AB6-A85E-96C859A4E9F3}" type="parTrans" cxnId="{AACB7DC9-FB6A-4F96-8400-41EB9DC48D2E}">
      <dgm:prSet/>
      <dgm:spPr/>
      <dgm:t>
        <a:bodyPr/>
        <a:lstStyle/>
        <a:p>
          <a:endParaRPr lang="en-US"/>
        </a:p>
      </dgm:t>
    </dgm:pt>
    <dgm:pt modelId="{78C1C815-F551-49D0-B311-8D9A714EE02D}" type="sibTrans" cxnId="{AACB7DC9-FB6A-4F96-8400-41EB9DC48D2E}">
      <dgm:prSet/>
      <dgm:spPr/>
      <dgm:t>
        <a:bodyPr/>
        <a:lstStyle/>
        <a:p>
          <a:endParaRPr lang="en-US"/>
        </a:p>
      </dgm:t>
    </dgm:pt>
    <dgm:pt modelId="{BEE6A804-8B24-4907-A839-360BEC8F7F44}">
      <dgm:prSet phldrT="[Text]" custT="1"/>
      <dgm:spPr/>
      <dgm:t>
        <a:bodyPr/>
        <a:lstStyle/>
        <a:p>
          <a:r>
            <a:rPr lang="en-US" sz="1800" dirty="0" smtClean="0"/>
            <a:t>Aligned to old standards; will be replaced soon</a:t>
          </a:r>
          <a:endParaRPr lang="en-US" sz="1800" dirty="0"/>
        </a:p>
      </dgm:t>
    </dgm:pt>
    <dgm:pt modelId="{58115B77-3E7A-41E5-AA8A-5E6457031F7D}" type="parTrans" cxnId="{B01ACCE9-7BB3-449B-A559-BFC6610323A6}">
      <dgm:prSet/>
      <dgm:spPr/>
      <dgm:t>
        <a:bodyPr/>
        <a:lstStyle/>
        <a:p>
          <a:endParaRPr lang="en-US"/>
        </a:p>
      </dgm:t>
    </dgm:pt>
    <dgm:pt modelId="{927C4800-CB76-4701-8555-2D6370F8790E}" type="sibTrans" cxnId="{B01ACCE9-7BB3-449B-A559-BFC6610323A6}">
      <dgm:prSet/>
      <dgm:spPr/>
      <dgm:t>
        <a:bodyPr/>
        <a:lstStyle/>
        <a:p>
          <a:endParaRPr lang="en-US"/>
        </a:p>
      </dgm:t>
    </dgm:pt>
    <dgm:pt modelId="{F1421E9D-D1EC-4646-ADCE-ECA5194EFF59}">
      <dgm:prSet phldrT="[Text]" custT="1"/>
      <dgm:spPr/>
      <dgm:t>
        <a:bodyPr/>
        <a:lstStyle/>
        <a:p>
          <a:r>
            <a:rPr lang="en-US" sz="1800" dirty="0" smtClean="0"/>
            <a:t>Aligned to new standards</a:t>
          </a:r>
          <a:endParaRPr lang="en-US" sz="1800" dirty="0"/>
        </a:p>
      </dgm:t>
    </dgm:pt>
    <dgm:pt modelId="{B0E92295-1DBC-4CE8-8D4A-719D0571C567}" type="parTrans" cxnId="{7592B92F-DAB1-48A2-A799-44A4771E9AEC}">
      <dgm:prSet/>
      <dgm:spPr/>
      <dgm:t>
        <a:bodyPr/>
        <a:lstStyle/>
        <a:p>
          <a:endParaRPr lang="en-US"/>
        </a:p>
      </dgm:t>
    </dgm:pt>
    <dgm:pt modelId="{20176577-478B-4C22-96FA-AB92D9A813EE}" type="sibTrans" cxnId="{7592B92F-DAB1-48A2-A799-44A4771E9AEC}">
      <dgm:prSet/>
      <dgm:spPr/>
      <dgm:t>
        <a:bodyPr/>
        <a:lstStyle/>
        <a:p>
          <a:endParaRPr lang="en-US"/>
        </a:p>
      </dgm:t>
    </dgm:pt>
    <dgm:pt modelId="{F958E358-A778-4DDD-BC35-B81F670246CD}" type="pres">
      <dgm:prSet presAssocID="{06D588D3-17D6-468F-B5F7-579251606515}" presName="Name0" presStyleCnt="0">
        <dgm:presLayoutVars>
          <dgm:dir/>
          <dgm:animLvl val="lvl"/>
          <dgm:resizeHandles/>
        </dgm:presLayoutVars>
      </dgm:prSet>
      <dgm:spPr/>
      <dgm:t>
        <a:bodyPr/>
        <a:lstStyle/>
        <a:p>
          <a:endParaRPr lang="en-US"/>
        </a:p>
      </dgm:t>
    </dgm:pt>
    <dgm:pt modelId="{857C2B22-371E-4074-BD2F-08063B835BAD}" type="pres">
      <dgm:prSet presAssocID="{E3C6E941-C12C-4CF1-A50B-85DA09C73422}" presName="linNode" presStyleCnt="0"/>
      <dgm:spPr/>
    </dgm:pt>
    <dgm:pt modelId="{D59CB3FE-722C-44CE-9E38-256DECD4B500}" type="pres">
      <dgm:prSet presAssocID="{E3C6E941-C12C-4CF1-A50B-85DA09C73422}" presName="parentShp" presStyleLbl="node1" presStyleIdx="0" presStyleCnt="2" custScaleY="113419">
        <dgm:presLayoutVars>
          <dgm:bulletEnabled val="1"/>
        </dgm:presLayoutVars>
      </dgm:prSet>
      <dgm:spPr/>
      <dgm:t>
        <a:bodyPr/>
        <a:lstStyle/>
        <a:p>
          <a:endParaRPr lang="en-US"/>
        </a:p>
      </dgm:t>
    </dgm:pt>
    <dgm:pt modelId="{6488271C-E7E8-4822-AF11-6177802061AB}" type="pres">
      <dgm:prSet presAssocID="{E3C6E941-C12C-4CF1-A50B-85DA09C73422}" presName="childShp" presStyleLbl="bgAccFollowNode1" presStyleIdx="0" presStyleCnt="2" custScaleY="138563" custLinFactNeighborX="374" custLinFactNeighborY="-10909">
        <dgm:presLayoutVars>
          <dgm:bulletEnabled val="1"/>
        </dgm:presLayoutVars>
      </dgm:prSet>
      <dgm:spPr/>
      <dgm:t>
        <a:bodyPr/>
        <a:lstStyle/>
        <a:p>
          <a:endParaRPr lang="en-US"/>
        </a:p>
      </dgm:t>
    </dgm:pt>
    <dgm:pt modelId="{0EE789BA-D61F-49D7-AA21-82F6F4C29870}" type="pres">
      <dgm:prSet presAssocID="{193D8E35-3F29-4481-AD90-325800CF0A97}" presName="spacing" presStyleCnt="0"/>
      <dgm:spPr/>
    </dgm:pt>
    <dgm:pt modelId="{31FDC504-B57B-48EB-8D61-4BF52F3905B4}" type="pres">
      <dgm:prSet presAssocID="{9DE06D06-3340-482C-B4C2-24338083C5A5}" presName="linNode" presStyleCnt="0"/>
      <dgm:spPr/>
    </dgm:pt>
    <dgm:pt modelId="{B2797526-1B00-4A25-8A84-A0966B8F985F}" type="pres">
      <dgm:prSet presAssocID="{9DE06D06-3340-482C-B4C2-24338083C5A5}" presName="parentShp" presStyleLbl="node1" presStyleIdx="1" presStyleCnt="2" custScaleY="119800">
        <dgm:presLayoutVars>
          <dgm:bulletEnabled val="1"/>
        </dgm:presLayoutVars>
      </dgm:prSet>
      <dgm:spPr/>
      <dgm:t>
        <a:bodyPr/>
        <a:lstStyle/>
        <a:p>
          <a:endParaRPr lang="en-US"/>
        </a:p>
      </dgm:t>
    </dgm:pt>
    <dgm:pt modelId="{7CA2A5F5-86F3-4B40-8CD8-11053EB76483}" type="pres">
      <dgm:prSet presAssocID="{9DE06D06-3340-482C-B4C2-24338083C5A5}" presName="childShp" presStyleLbl="bgAccFollowNode1" presStyleIdx="1" presStyleCnt="2" custScaleY="148816">
        <dgm:presLayoutVars>
          <dgm:bulletEnabled val="1"/>
        </dgm:presLayoutVars>
      </dgm:prSet>
      <dgm:spPr/>
      <dgm:t>
        <a:bodyPr/>
        <a:lstStyle/>
        <a:p>
          <a:endParaRPr lang="en-US"/>
        </a:p>
      </dgm:t>
    </dgm:pt>
  </dgm:ptLst>
  <dgm:cxnLst>
    <dgm:cxn modelId="{AACB7DC9-FB6A-4F96-8400-41EB9DC48D2E}" srcId="{9DE06D06-3340-482C-B4C2-24338083C5A5}" destId="{AE2E6C9B-6B67-461B-97D7-3219D10B0924}" srcOrd="1" destOrd="0" parTransId="{751BE50E-DE4E-4AB6-A85E-96C859A4E9F3}" sibTransId="{78C1C815-F551-49D0-B311-8D9A714EE02D}"/>
    <dgm:cxn modelId="{CF766D4B-7D57-448F-9DB5-8D325425AA47}" srcId="{E3C6E941-C12C-4CF1-A50B-85DA09C73422}" destId="{74D5EF48-BF5E-43B3-B83D-C084D102473D}" srcOrd="1" destOrd="0" parTransId="{51D74637-C166-4A84-8E34-C87C19E69430}" sibTransId="{399F222D-F2DF-46E1-8F59-DE195FD548A2}"/>
    <dgm:cxn modelId="{E78213FE-77DA-4C26-9F0D-DFF1E8CAF57F}" type="presOf" srcId="{74D5EF48-BF5E-43B3-B83D-C084D102473D}" destId="{6488271C-E7E8-4822-AF11-6177802061AB}" srcOrd="0" destOrd="1" presId="urn:microsoft.com/office/officeart/2005/8/layout/vList6"/>
    <dgm:cxn modelId="{C815782E-4287-41A2-8265-BE79F27DB595}" srcId="{06D588D3-17D6-468F-B5F7-579251606515}" destId="{E3C6E941-C12C-4CF1-A50B-85DA09C73422}" srcOrd="0" destOrd="0" parTransId="{56E34046-AFDD-45A2-843D-21BFAEF9BC36}" sibTransId="{193D8E35-3F29-4481-AD90-325800CF0A97}"/>
    <dgm:cxn modelId="{7592B92F-DAB1-48A2-A799-44A4771E9AEC}" srcId="{9DE06D06-3340-482C-B4C2-24338083C5A5}" destId="{F1421E9D-D1EC-4646-ADCE-ECA5194EFF59}" srcOrd="2" destOrd="0" parTransId="{B0E92295-1DBC-4CE8-8D4A-719D0571C567}" sibTransId="{20176577-478B-4C22-96FA-AB92D9A813EE}"/>
    <dgm:cxn modelId="{1554FA57-31E6-43E8-A865-4A7321C1B1D0}" srcId="{06D588D3-17D6-468F-B5F7-579251606515}" destId="{9DE06D06-3340-482C-B4C2-24338083C5A5}" srcOrd="1" destOrd="0" parTransId="{0323FA5B-0A2B-4CCA-84D7-D7AACEA97511}" sibTransId="{8F6426CF-DB9B-4A09-854F-F5E50A768CFD}"/>
    <dgm:cxn modelId="{C21854B0-55E9-46C6-9507-50D00BA61105}" type="presOf" srcId="{9DE06D06-3340-482C-B4C2-24338083C5A5}" destId="{B2797526-1B00-4A25-8A84-A0966B8F985F}" srcOrd="0" destOrd="0" presId="urn:microsoft.com/office/officeart/2005/8/layout/vList6"/>
    <dgm:cxn modelId="{58C08FED-4E7C-43D7-96A5-27DEF7B95915}" type="presOf" srcId="{8C6CCC12-A013-4538-8FED-DE40678F9FE2}" destId="{6488271C-E7E8-4822-AF11-6177802061AB}" srcOrd="0" destOrd="3" presId="urn:microsoft.com/office/officeart/2005/8/layout/vList6"/>
    <dgm:cxn modelId="{8314AFAD-2299-420B-BED2-8BAEF69DCA91}" type="presOf" srcId="{F1421E9D-D1EC-4646-ADCE-ECA5194EFF59}" destId="{7CA2A5F5-86F3-4B40-8CD8-11053EB76483}" srcOrd="0" destOrd="2" presId="urn:microsoft.com/office/officeart/2005/8/layout/vList6"/>
    <dgm:cxn modelId="{91E3CAC7-6C06-429A-B9D4-046DD73D1DB9}" type="presOf" srcId="{05E7CAD3-8CC3-430A-B4AF-3830C08CE826}" destId="{6488271C-E7E8-4822-AF11-6177802061AB}" srcOrd="0" destOrd="0" presId="urn:microsoft.com/office/officeart/2005/8/layout/vList6"/>
    <dgm:cxn modelId="{6A21E41D-1AFF-414E-B6F2-227490792521}" srcId="{9DE06D06-3340-482C-B4C2-24338083C5A5}" destId="{ACF56DA9-EE9F-4801-962C-C306FC88E0BE}" srcOrd="0" destOrd="0" parTransId="{A7E205CC-0B73-46E1-83F4-E0F7CA17D728}" sibTransId="{61589DA3-CD41-4556-BEC3-159AD8058196}"/>
    <dgm:cxn modelId="{CD4403E8-CE36-4789-AFF5-4407021EA471}" srcId="{E3C6E941-C12C-4CF1-A50B-85DA09C73422}" destId="{F9517970-4B5D-4DFC-BD67-51321CE50A6D}" srcOrd="4" destOrd="0" parTransId="{F7D0BA7A-9C35-429C-9E9C-3FBF56379B4F}" sibTransId="{208FBB53-DE8C-4734-81ED-E89B6F39E7DE}"/>
    <dgm:cxn modelId="{9DA2A082-8B83-4306-91D4-4537956A48E6}" type="presOf" srcId="{AE2E6C9B-6B67-461B-97D7-3219D10B0924}" destId="{7CA2A5F5-86F3-4B40-8CD8-11053EB76483}" srcOrd="0" destOrd="1" presId="urn:microsoft.com/office/officeart/2005/8/layout/vList6"/>
    <dgm:cxn modelId="{7D31D733-1D11-4014-95E3-CE298C532EB4}" type="presOf" srcId="{BEE6A804-8B24-4907-A839-360BEC8F7F44}" destId="{6488271C-E7E8-4822-AF11-6177802061AB}" srcOrd="0" destOrd="2" presId="urn:microsoft.com/office/officeart/2005/8/layout/vList6"/>
    <dgm:cxn modelId="{A0952E6E-4DD5-4C68-8074-1E88B3304783}" srcId="{E3C6E941-C12C-4CF1-A50B-85DA09C73422}" destId="{8C6CCC12-A013-4538-8FED-DE40678F9FE2}" srcOrd="3" destOrd="0" parTransId="{63EDB12E-12BE-4F5C-9A8D-6EC77FFA16EC}" sibTransId="{C394E79A-CD8B-45C6-BF99-4FAF62CC18AF}"/>
    <dgm:cxn modelId="{9035A2D5-4B4C-4336-8BAD-8F2F6C56E0D7}" type="presOf" srcId="{A3A628DB-F904-433D-A8E7-846E9A903D19}" destId="{7CA2A5F5-86F3-4B40-8CD8-11053EB76483}" srcOrd="0" destOrd="4" presId="urn:microsoft.com/office/officeart/2005/8/layout/vList6"/>
    <dgm:cxn modelId="{B01ACCE9-7BB3-449B-A559-BFC6610323A6}" srcId="{E3C6E941-C12C-4CF1-A50B-85DA09C73422}" destId="{BEE6A804-8B24-4907-A839-360BEC8F7F44}" srcOrd="2" destOrd="0" parTransId="{58115B77-3E7A-41E5-AA8A-5E6457031F7D}" sibTransId="{927C4800-CB76-4701-8555-2D6370F8790E}"/>
    <dgm:cxn modelId="{5881D780-A348-4C5E-A7D0-F992C0B3E631}" type="presOf" srcId="{F9517970-4B5D-4DFC-BD67-51321CE50A6D}" destId="{6488271C-E7E8-4822-AF11-6177802061AB}" srcOrd="0" destOrd="4" presId="urn:microsoft.com/office/officeart/2005/8/layout/vList6"/>
    <dgm:cxn modelId="{0C9F35EF-6814-4BE8-A497-4A11776ED718}" type="presOf" srcId="{E3C6E941-C12C-4CF1-A50B-85DA09C73422}" destId="{D59CB3FE-722C-44CE-9E38-256DECD4B500}" srcOrd="0" destOrd="0" presId="urn:microsoft.com/office/officeart/2005/8/layout/vList6"/>
    <dgm:cxn modelId="{F4D41A18-BD64-40BE-9737-27F1498858FB}" srcId="{9DE06D06-3340-482C-B4C2-24338083C5A5}" destId="{A3A628DB-F904-433D-A8E7-846E9A903D19}" srcOrd="4" destOrd="0" parTransId="{289F9ED0-65FA-4505-A591-F0944F747856}" sibTransId="{7143545E-4D95-496D-8F77-52EFCF7265B1}"/>
    <dgm:cxn modelId="{896DD834-C224-430A-87D9-235D42BF4A93}" type="presOf" srcId="{06D588D3-17D6-468F-B5F7-579251606515}" destId="{F958E358-A778-4DDD-BC35-B81F670246CD}" srcOrd="0" destOrd="0" presId="urn:microsoft.com/office/officeart/2005/8/layout/vList6"/>
    <dgm:cxn modelId="{090B7DBC-9F64-4380-937F-F72403D1BA4B}" srcId="{9DE06D06-3340-482C-B4C2-24338083C5A5}" destId="{52A89601-2934-40F7-A186-E76B24CBEB0A}" srcOrd="3" destOrd="0" parTransId="{B64CC13C-7646-46F8-9AA4-4AF8209E0237}" sibTransId="{762D94CE-25BC-4DBE-901B-A11FAC9425D0}"/>
    <dgm:cxn modelId="{7DADE7A4-B58B-40A9-A6A8-4EB0D44BEAD8}" srcId="{E3C6E941-C12C-4CF1-A50B-85DA09C73422}" destId="{05E7CAD3-8CC3-430A-B4AF-3830C08CE826}" srcOrd="0" destOrd="0" parTransId="{A869274E-598A-4300-B705-EC415247AD75}" sibTransId="{0CA8B2E3-0DE2-4FC6-9FDA-6E017EAE4BED}"/>
    <dgm:cxn modelId="{58996BAE-91F2-49A6-B50B-4120100B7264}" type="presOf" srcId="{52A89601-2934-40F7-A186-E76B24CBEB0A}" destId="{7CA2A5F5-86F3-4B40-8CD8-11053EB76483}" srcOrd="0" destOrd="3" presId="urn:microsoft.com/office/officeart/2005/8/layout/vList6"/>
    <dgm:cxn modelId="{F49EFB38-643D-4B9D-B966-143F2204072A}" type="presOf" srcId="{ACF56DA9-EE9F-4801-962C-C306FC88E0BE}" destId="{7CA2A5F5-86F3-4B40-8CD8-11053EB76483}" srcOrd="0" destOrd="0" presId="urn:microsoft.com/office/officeart/2005/8/layout/vList6"/>
    <dgm:cxn modelId="{CB7F3C14-F6C5-4466-9DBE-4FEC7B75E2A4}" type="presParOf" srcId="{F958E358-A778-4DDD-BC35-B81F670246CD}" destId="{857C2B22-371E-4074-BD2F-08063B835BAD}" srcOrd="0" destOrd="0" presId="urn:microsoft.com/office/officeart/2005/8/layout/vList6"/>
    <dgm:cxn modelId="{1D471550-2C23-40EF-9FFC-924F6ABECE90}" type="presParOf" srcId="{857C2B22-371E-4074-BD2F-08063B835BAD}" destId="{D59CB3FE-722C-44CE-9E38-256DECD4B500}" srcOrd="0" destOrd="0" presId="urn:microsoft.com/office/officeart/2005/8/layout/vList6"/>
    <dgm:cxn modelId="{8418453F-4041-4E6B-A5E7-7EA65E55DFE9}" type="presParOf" srcId="{857C2B22-371E-4074-BD2F-08063B835BAD}" destId="{6488271C-E7E8-4822-AF11-6177802061AB}" srcOrd="1" destOrd="0" presId="urn:microsoft.com/office/officeart/2005/8/layout/vList6"/>
    <dgm:cxn modelId="{3D5296F0-4030-415D-974D-741F6A16C3A3}" type="presParOf" srcId="{F958E358-A778-4DDD-BC35-B81F670246CD}" destId="{0EE789BA-D61F-49D7-AA21-82F6F4C29870}" srcOrd="1" destOrd="0" presId="urn:microsoft.com/office/officeart/2005/8/layout/vList6"/>
    <dgm:cxn modelId="{34D5212C-CE8F-45BC-B26A-D300CFF58B04}" type="presParOf" srcId="{F958E358-A778-4DDD-BC35-B81F670246CD}" destId="{31FDC504-B57B-48EB-8D61-4BF52F3905B4}" srcOrd="2" destOrd="0" presId="urn:microsoft.com/office/officeart/2005/8/layout/vList6"/>
    <dgm:cxn modelId="{09DFAC97-29B4-4B26-B409-E21EEB215258}" type="presParOf" srcId="{31FDC504-B57B-48EB-8D61-4BF52F3905B4}" destId="{B2797526-1B00-4A25-8A84-A0966B8F985F}" srcOrd="0" destOrd="0" presId="urn:microsoft.com/office/officeart/2005/8/layout/vList6"/>
    <dgm:cxn modelId="{A31254B3-E114-4023-BAE8-2948DCED99C4}" type="presParOf" srcId="{31FDC504-B57B-48EB-8D61-4BF52F3905B4}" destId="{7CA2A5F5-86F3-4B40-8CD8-11053EB76483}"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C932FE-AA21-46CD-8256-7AF6DD1E4FF0}">
      <dsp:nvSpPr>
        <dsp:cNvPr id="0" name=""/>
        <dsp:cNvSpPr/>
      </dsp:nvSpPr>
      <dsp:spPr>
        <a:xfrm>
          <a:off x="445178" y="142042"/>
          <a:ext cx="5440703" cy="5440703"/>
        </a:xfrm>
        <a:prstGeom prst="pie">
          <a:avLst>
            <a:gd name="adj1" fmla="val 16200000"/>
            <a:gd name="adj2" fmla="val 0"/>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733550">
            <a:lnSpc>
              <a:spcPct val="90000"/>
            </a:lnSpc>
            <a:spcBef>
              <a:spcPct val="0"/>
            </a:spcBef>
            <a:spcAft>
              <a:spcPct val="35000"/>
            </a:spcAft>
          </a:pPr>
          <a:r>
            <a:rPr lang="en-US" sz="3900" kern="1200" dirty="0" smtClean="0"/>
            <a:t>CAASPP</a:t>
          </a:r>
          <a:endParaRPr lang="en-US" sz="3900" kern="1200" dirty="0"/>
        </a:p>
      </dsp:txBody>
      <dsp:txXfrm>
        <a:off x="3227709" y="1148572"/>
        <a:ext cx="2007878" cy="1619256"/>
      </dsp:txXfrm>
    </dsp:sp>
    <dsp:sp modelId="{0A86B30F-EC87-4AAE-9AB5-C75E09E13D49}">
      <dsp:nvSpPr>
        <dsp:cNvPr id="0" name=""/>
        <dsp:cNvSpPr/>
      </dsp:nvSpPr>
      <dsp:spPr>
        <a:xfrm>
          <a:off x="484040" y="597789"/>
          <a:ext cx="4946093" cy="4946093"/>
        </a:xfrm>
        <a:prstGeom prst="pie">
          <a:avLst>
            <a:gd name="adj1" fmla="val 0"/>
            <a:gd name="adj2" fmla="val 5400000"/>
          </a:avLst>
        </a:prstGeom>
        <a:solidFill>
          <a:schemeClr val="accent3">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733550">
            <a:lnSpc>
              <a:spcPct val="90000"/>
            </a:lnSpc>
            <a:spcBef>
              <a:spcPct val="0"/>
            </a:spcBef>
            <a:spcAft>
              <a:spcPct val="35000"/>
            </a:spcAft>
          </a:pPr>
          <a:r>
            <a:rPr lang="en-US" sz="3900" kern="1200" dirty="0" smtClean="0"/>
            <a:t>CELDT</a:t>
          </a:r>
          <a:endParaRPr lang="en-US" sz="3900" kern="1200" dirty="0"/>
        </a:p>
      </dsp:txBody>
      <dsp:txXfrm>
        <a:off x="3045410" y="3159159"/>
        <a:ext cx="1825344" cy="1472051"/>
      </dsp:txXfrm>
    </dsp:sp>
    <dsp:sp modelId="{79CC3E94-0033-4CC4-865D-57B80023D510}">
      <dsp:nvSpPr>
        <dsp:cNvPr id="0" name=""/>
        <dsp:cNvSpPr/>
      </dsp:nvSpPr>
      <dsp:spPr>
        <a:xfrm>
          <a:off x="503725" y="568261"/>
          <a:ext cx="4946093" cy="4946093"/>
        </a:xfrm>
        <a:prstGeom prst="pie">
          <a:avLst>
            <a:gd name="adj1" fmla="val 5400000"/>
            <a:gd name="adj2" fmla="val 10800000"/>
          </a:avLst>
        </a:prstGeom>
        <a:solidFill>
          <a:schemeClr val="accent4">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733550">
            <a:lnSpc>
              <a:spcPct val="90000"/>
            </a:lnSpc>
            <a:spcBef>
              <a:spcPct val="0"/>
            </a:spcBef>
            <a:spcAft>
              <a:spcPct val="35000"/>
            </a:spcAft>
          </a:pPr>
          <a:r>
            <a:rPr lang="en-US" sz="3900" kern="1200" dirty="0" smtClean="0"/>
            <a:t>CAHSEE</a:t>
          </a:r>
          <a:endParaRPr lang="en-US" sz="3900" kern="1200" dirty="0"/>
        </a:p>
      </dsp:txBody>
      <dsp:txXfrm>
        <a:off x="1063105" y="3129631"/>
        <a:ext cx="1825344" cy="1472051"/>
      </dsp:txXfrm>
    </dsp:sp>
    <dsp:sp modelId="{8C26846E-60A8-449F-B96A-9109E18CE989}">
      <dsp:nvSpPr>
        <dsp:cNvPr id="0" name=""/>
        <dsp:cNvSpPr/>
      </dsp:nvSpPr>
      <dsp:spPr>
        <a:xfrm>
          <a:off x="484040" y="597789"/>
          <a:ext cx="4946093" cy="4946093"/>
        </a:xfrm>
        <a:prstGeom prst="pie">
          <a:avLst>
            <a:gd name="adj1" fmla="val 10800000"/>
            <a:gd name="adj2" fmla="val 16200000"/>
          </a:avLst>
        </a:prstGeom>
        <a:solidFill>
          <a:schemeClr val="accent5">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733550">
            <a:lnSpc>
              <a:spcPct val="90000"/>
            </a:lnSpc>
            <a:spcBef>
              <a:spcPct val="0"/>
            </a:spcBef>
            <a:spcAft>
              <a:spcPct val="35000"/>
            </a:spcAft>
          </a:pPr>
          <a:r>
            <a:rPr lang="en-US" sz="3900" kern="1200" dirty="0" smtClean="0"/>
            <a:t>PE Testing</a:t>
          </a:r>
          <a:endParaRPr lang="en-US" sz="3900" kern="1200" dirty="0"/>
        </a:p>
      </dsp:txBody>
      <dsp:txXfrm>
        <a:off x="1043420" y="1510461"/>
        <a:ext cx="1825344" cy="14720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88271C-E7E8-4822-AF11-6177802061AB}">
      <dsp:nvSpPr>
        <dsp:cNvPr id="0" name=""/>
        <dsp:cNvSpPr/>
      </dsp:nvSpPr>
      <dsp:spPr>
        <a:xfrm>
          <a:off x="3229797" y="0"/>
          <a:ext cx="4832885" cy="2182241"/>
        </a:xfrm>
        <a:prstGeom prst="rightArrow">
          <a:avLst>
            <a:gd name="adj1" fmla="val 75000"/>
            <a:gd name="adj2" fmla="val 5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t>California Standards Tests (CSTs)</a:t>
          </a:r>
          <a:endParaRPr lang="en-US" sz="1800" kern="1200" dirty="0"/>
        </a:p>
        <a:p>
          <a:pPr marL="171450" lvl="1" indent="-171450" algn="l" defTabSz="800100">
            <a:lnSpc>
              <a:spcPct val="90000"/>
            </a:lnSpc>
            <a:spcBef>
              <a:spcPct val="0"/>
            </a:spcBef>
            <a:spcAft>
              <a:spcPct val="15000"/>
            </a:spcAft>
            <a:buChar char="••"/>
          </a:pPr>
          <a:r>
            <a:rPr lang="en-US" sz="1800" kern="1200" dirty="0" smtClean="0"/>
            <a:t>Grades 5, 8 &amp; 10</a:t>
          </a:r>
          <a:endParaRPr lang="en-US" sz="1800" kern="1200" dirty="0"/>
        </a:p>
        <a:p>
          <a:pPr marL="171450" lvl="1" indent="-171450" algn="l" defTabSz="800100">
            <a:lnSpc>
              <a:spcPct val="90000"/>
            </a:lnSpc>
            <a:spcBef>
              <a:spcPct val="0"/>
            </a:spcBef>
            <a:spcAft>
              <a:spcPct val="15000"/>
            </a:spcAft>
            <a:buChar char="••"/>
          </a:pPr>
          <a:r>
            <a:rPr lang="en-US" sz="1800" kern="1200" dirty="0" smtClean="0"/>
            <a:t>Aligned to old standards; will be replaced soon</a:t>
          </a:r>
          <a:endParaRPr lang="en-US" sz="1800" kern="1200" dirty="0"/>
        </a:p>
        <a:p>
          <a:pPr marL="171450" lvl="1" indent="-171450" algn="l" defTabSz="800100">
            <a:lnSpc>
              <a:spcPct val="90000"/>
            </a:lnSpc>
            <a:spcBef>
              <a:spcPct val="0"/>
            </a:spcBef>
            <a:spcAft>
              <a:spcPct val="15000"/>
            </a:spcAft>
            <a:buChar char="••"/>
          </a:pPr>
          <a:r>
            <a:rPr lang="en-US" sz="1800" kern="1200" dirty="0" smtClean="0"/>
            <a:t>Paper-based</a:t>
          </a:r>
          <a:endParaRPr lang="en-US" sz="1800" kern="1200" dirty="0"/>
        </a:p>
        <a:p>
          <a:pPr marL="171450" lvl="1" indent="-171450" algn="l" defTabSz="800100">
            <a:lnSpc>
              <a:spcPct val="90000"/>
            </a:lnSpc>
            <a:spcBef>
              <a:spcPct val="0"/>
            </a:spcBef>
            <a:spcAft>
              <a:spcPct val="15000"/>
            </a:spcAft>
            <a:buChar char="••"/>
          </a:pPr>
          <a:r>
            <a:rPr lang="en-US" sz="1800" kern="1200" dirty="0" smtClean="0"/>
            <a:t>Multiple-choice test questions</a:t>
          </a:r>
          <a:endParaRPr lang="en-US" sz="1800" kern="1200" dirty="0"/>
        </a:p>
      </dsp:txBody>
      <dsp:txXfrm>
        <a:off x="3229797" y="272780"/>
        <a:ext cx="4014545" cy="1636681"/>
      </dsp:txXfrm>
    </dsp:sp>
    <dsp:sp modelId="{D59CB3FE-722C-44CE-9E38-256DECD4B500}">
      <dsp:nvSpPr>
        <dsp:cNvPr id="0" name=""/>
        <dsp:cNvSpPr/>
      </dsp:nvSpPr>
      <dsp:spPr>
        <a:xfrm>
          <a:off x="3936" y="200323"/>
          <a:ext cx="3221923" cy="178624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sz="3600" kern="1200" dirty="0" smtClean="0"/>
            <a:t>Science</a:t>
          </a:r>
          <a:endParaRPr lang="en-US" sz="4400" kern="1200" dirty="0"/>
        </a:p>
      </dsp:txBody>
      <dsp:txXfrm>
        <a:off x="91133" y="287520"/>
        <a:ext cx="3047529" cy="1611852"/>
      </dsp:txXfrm>
    </dsp:sp>
    <dsp:sp modelId="{7CA2A5F5-86F3-4B40-8CD8-11053EB76483}">
      <dsp:nvSpPr>
        <dsp:cNvPr id="0" name=""/>
        <dsp:cNvSpPr/>
      </dsp:nvSpPr>
      <dsp:spPr>
        <a:xfrm>
          <a:off x="3225860" y="2342058"/>
          <a:ext cx="4832885" cy="2343716"/>
        </a:xfrm>
        <a:prstGeom prst="rightArrow">
          <a:avLst>
            <a:gd name="adj1" fmla="val 75000"/>
            <a:gd name="adj2" fmla="val 5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t/>
          </a:r>
          <a:br>
            <a:rPr lang="en-US" sz="1800" kern="1200" dirty="0" smtClean="0"/>
          </a:br>
          <a:r>
            <a:rPr lang="en-US" sz="1800" kern="1200" dirty="0" smtClean="0"/>
            <a:t>Smarter Balanced Tests – </a:t>
          </a:r>
          <a:r>
            <a:rPr lang="en-US" sz="1800" b="1" u="sng" kern="1200" dirty="0" smtClean="0">
              <a:solidFill>
                <a:srgbClr val="FF0000"/>
              </a:solidFill>
            </a:rPr>
            <a:t>NEW!!</a:t>
          </a:r>
          <a:endParaRPr lang="en-US" sz="1700" kern="1200" dirty="0"/>
        </a:p>
        <a:p>
          <a:pPr marL="171450" lvl="1" indent="-171450" algn="l" defTabSz="800100">
            <a:lnSpc>
              <a:spcPct val="90000"/>
            </a:lnSpc>
            <a:spcBef>
              <a:spcPct val="0"/>
            </a:spcBef>
            <a:spcAft>
              <a:spcPct val="15000"/>
            </a:spcAft>
            <a:buChar char="••"/>
          </a:pPr>
          <a:r>
            <a:rPr lang="en-US" sz="1800" kern="1200" dirty="0" smtClean="0"/>
            <a:t>Grades 3-8 &amp; 11</a:t>
          </a:r>
          <a:endParaRPr lang="en-US" sz="1800" kern="1200" dirty="0"/>
        </a:p>
        <a:p>
          <a:pPr marL="171450" lvl="1" indent="-171450" algn="l" defTabSz="800100">
            <a:lnSpc>
              <a:spcPct val="90000"/>
            </a:lnSpc>
            <a:spcBef>
              <a:spcPct val="0"/>
            </a:spcBef>
            <a:spcAft>
              <a:spcPct val="15000"/>
            </a:spcAft>
            <a:buChar char="••"/>
          </a:pPr>
          <a:r>
            <a:rPr lang="en-US" sz="1800" kern="1200" dirty="0" smtClean="0"/>
            <a:t>Aligned to new standards</a:t>
          </a:r>
          <a:endParaRPr lang="en-US" sz="1800" kern="1200" dirty="0"/>
        </a:p>
        <a:p>
          <a:pPr marL="171450" lvl="1" indent="-171450" algn="l" defTabSz="800100">
            <a:lnSpc>
              <a:spcPct val="90000"/>
            </a:lnSpc>
            <a:spcBef>
              <a:spcPct val="0"/>
            </a:spcBef>
            <a:spcAft>
              <a:spcPct val="15000"/>
            </a:spcAft>
            <a:buChar char="••"/>
          </a:pPr>
          <a:r>
            <a:rPr lang="en-US" sz="1800" kern="1200" dirty="0" smtClean="0"/>
            <a:t>Computer Adaptive Test (CAT)</a:t>
          </a:r>
          <a:endParaRPr lang="en-US" sz="1800" kern="1200" dirty="0"/>
        </a:p>
        <a:p>
          <a:pPr marL="171450" lvl="1" indent="-171450" algn="l" defTabSz="800100">
            <a:lnSpc>
              <a:spcPct val="90000"/>
            </a:lnSpc>
            <a:spcBef>
              <a:spcPct val="0"/>
            </a:spcBef>
            <a:spcAft>
              <a:spcPct val="15000"/>
            </a:spcAft>
            <a:buChar char="••"/>
          </a:pPr>
          <a:r>
            <a:rPr lang="en-US" sz="1800" kern="1200" dirty="0" smtClean="0"/>
            <a:t>Wider range of test questions</a:t>
          </a:r>
          <a:endParaRPr lang="en-US" sz="1800" kern="1200" dirty="0"/>
        </a:p>
      </dsp:txBody>
      <dsp:txXfrm>
        <a:off x="3225860" y="2635023"/>
        <a:ext cx="3953992" cy="1757787"/>
      </dsp:txXfrm>
    </dsp:sp>
    <dsp:sp modelId="{B2797526-1B00-4A25-8A84-A0966B8F985F}">
      <dsp:nvSpPr>
        <dsp:cNvPr id="0" name=""/>
        <dsp:cNvSpPr/>
      </dsp:nvSpPr>
      <dsp:spPr>
        <a:xfrm>
          <a:off x="3936" y="2570546"/>
          <a:ext cx="3221923" cy="1886741"/>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sz="3600" kern="1200" dirty="0" smtClean="0"/>
            <a:t>English-Language Arts &amp; Math</a:t>
          </a:r>
          <a:endParaRPr lang="en-US" sz="3600" kern="1200" dirty="0"/>
        </a:p>
      </dsp:txBody>
      <dsp:txXfrm>
        <a:off x="96039" y="2662649"/>
        <a:ext cx="3037717" cy="1702535"/>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fld id="{E78CE83A-A0F4-4FB1-9B3A-2382761C1555}" type="datetimeFigureOut">
              <a:rPr lang="en-US" smtClean="0"/>
              <a:t>3/12/2015</a:t>
            </a:fld>
            <a:endParaRPr lang="en-US"/>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367FB112-D378-4EDF-BB6F-5B3486F414ED}" type="slidenum">
              <a:rPr lang="en-US" smtClean="0"/>
              <a:t>‹#›</a:t>
            </a:fld>
            <a:endParaRPr lang="en-US"/>
          </a:p>
        </p:txBody>
      </p:sp>
    </p:spTree>
    <p:extLst>
      <p:ext uri="{BB962C8B-B14F-4D97-AF65-F5344CB8AC3E}">
        <p14:creationId xmlns:p14="http://schemas.microsoft.com/office/powerpoint/2010/main" val="26776112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0"/>
            <a:ext cx="4028440" cy="351737"/>
          </a:xfrm>
          <a:prstGeom prst="rect">
            <a:avLst/>
          </a:prstGeom>
        </p:spPr>
        <p:txBody>
          <a:bodyPr vert="horz" lIns="93177" tIns="46589" rIns="93177" bIns="46589" rtlCol="0"/>
          <a:lstStyle>
            <a:lvl1pPr algn="r">
              <a:defRPr sz="1200"/>
            </a:lvl1pPr>
          </a:lstStyle>
          <a:p>
            <a:fld id="{6F05708E-82AE-4037-A4F2-6588F4D1D9D6}" type="datetimeFigureOut">
              <a:rPr lang="en-US" smtClean="0"/>
              <a:t>3/12/2015</a:t>
            </a:fld>
            <a:endParaRPr lang="en-US"/>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73755"/>
            <a:ext cx="7437120" cy="2760345"/>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1736"/>
          </a:xfrm>
          <a:prstGeom prst="rect">
            <a:avLst/>
          </a:prstGeom>
        </p:spPr>
        <p:txBody>
          <a:bodyPr vert="horz" lIns="93177" tIns="46589" rIns="93177" bIns="46589" rtlCol="0" anchor="b"/>
          <a:lstStyle>
            <a:lvl1pPr algn="r">
              <a:defRPr sz="1200"/>
            </a:lvl1pPr>
          </a:lstStyle>
          <a:p>
            <a:fld id="{AFA37226-B39E-4CDD-92B1-4EE77B2E2A25}" type="slidenum">
              <a:rPr lang="en-US" smtClean="0"/>
              <a:t>‹#›</a:t>
            </a:fld>
            <a:endParaRPr lang="en-US"/>
          </a:p>
        </p:txBody>
      </p:sp>
    </p:spTree>
    <p:extLst>
      <p:ext uri="{BB962C8B-B14F-4D97-AF65-F5344CB8AC3E}">
        <p14:creationId xmlns:p14="http://schemas.microsoft.com/office/powerpoint/2010/main" val="4257206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Good evening</a:t>
            </a:r>
            <a:r>
              <a:rPr lang="en-US" baseline="0" dirty="0" smtClean="0"/>
              <a:t> and thank you for being here tonight to learn more about the new tests that your child will be taking this spring.</a:t>
            </a:r>
          </a:p>
          <a:p>
            <a:endParaRPr lang="en-US" dirty="0"/>
          </a:p>
        </p:txBody>
      </p:sp>
      <p:sp>
        <p:nvSpPr>
          <p:cNvPr id="4" name="Slide Number Placeholder 3"/>
          <p:cNvSpPr>
            <a:spLocks noGrp="1"/>
          </p:cNvSpPr>
          <p:nvPr>
            <p:ph type="sldNum" sz="quarter" idx="10"/>
          </p:nvPr>
        </p:nvSpPr>
        <p:spPr/>
        <p:txBody>
          <a:bodyPr/>
          <a:lstStyle/>
          <a:p>
            <a:fld id="{AFA37226-B39E-4CDD-92B1-4EE77B2E2A25}" type="slidenum">
              <a:rPr lang="en-US" smtClean="0"/>
              <a:t>1</a:t>
            </a:fld>
            <a:endParaRPr lang="en-US"/>
          </a:p>
        </p:txBody>
      </p:sp>
    </p:spTree>
    <p:extLst>
      <p:ext uri="{BB962C8B-B14F-4D97-AF65-F5344CB8AC3E}">
        <p14:creationId xmlns:p14="http://schemas.microsoft.com/office/powerpoint/2010/main" val="21616393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smtClean="0"/>
              <a:t>Here</a:t>
            </a:r>
            <a:r>
              <a:rPr lang="en-US" baseline="0" dirty="0" smtClean="0"/>
              <a:t> is another example of how test questions are different – this time for math and again an elementary example. </a:t>
            </a:r>
          </a:p>
          <a:p>
            <a:pPr marL="174708" indent="-174708">
              <a:buFont typeface="Arial" panose="020B0604020202020204" pitchFamily="34" charset="0"/>
              <a:buChar char="•"/>
            </a:pPr>
            <a:r>
              <a:rPr lang="en-US" baseline="0" dirty="0" smtClean="0"/>
              <a:t>In the question on the left, a student is asked to add two fractions together to represent the total amount of time that Maurice was on the telephone. </a:t>
            </a:r>
          </a:p>
          <a:p>
            <a:pPr marL="174708" indent="-174708">
              <a:buFont typeface="Arial" panose="020B0604020202020204" pitchFamily="34" charset="0"/>
              <a:buChar char="•"/>
            </a:pPr>
            <a:r>
              <a:rPr lang="en-US" baseline="0" dirty="0" smtClean="0"/>
              <a:t>The question on the right, also about fractions, is from the new Smarter Balanced tests.</a:t>
            </a:r>
          </a:p>
          <a:p>
            <a:pPr marL="174708" indent="-174708">
              <a:buFont typeface="Arial" panose="020B0604020202020204" pitchFamily="34" charset="0"/>
              <a:buChar char="•"/>
            </a:pPr>
            <a:r>
              <a:rPr lang="en-US" baseline="0" dirty="0" smtClean="0"/>
              <a:t>In this question, a student must add fractions together, but then the student must also subtract the sum from the total number of sandwiches to figure out how much is left for Oscar. </a:t>
            </a:r>
          </a:p>
          <a:p>
            <a:pPr marL="174708" indent="-174708">
              <a:buFont typeface="Arial" panose="020B0604020202020204" pitchFamily="34" charset="0"/>
              <a:buChar char="•"/>
            </a:pPr>
            <a:r>
              <a:rPr lang="en-US" baseline="0" dirty="0" smtClean="0"/>
              <a:t>Again, still about fractions, but this question asks students to tackle the problem using multiple steps. </a:t>
            </a:r>
            <a:endParaRPr lang="en-US" dirty="0"/>
          </a:p>
        </p:txBody>
      </p:sp>
      <p:sp>
        <p:nvSpPr>
          <p:cNvPr id="4" name="Slide Number Placeholder 3"/>
          <p:cNvSpPr>
            <a:spLocks noGrp="1"/>
          </p:cNvSpPr>
          <p:nvPr>
            <p:ph type="sldNum" sz="quarter" idx="10"/>
          </p:nvPr>
        </p:nvSpPr>
        <p:spPr/>
        <p:txBody>
          <a:bodyPr/>
          <a:lstStyle/>
          <a:p>
            <a:fld id="{AFA37226-B39E-4CDD-92B1-4EE77B2E2A25}" type="slidenum">
              <a:rPr lang="en-US" smtClean="0"/>
              <a:t>10</a:t>
            </a:fld>
            <a:endParaRPr lang="en-US"/>
          </a:p>
        </p:txBody>
      </p:sp>
    </p:spTree>
    <p:extLst>
      <p:ext uri="{BB962C8B-B14F-4D97-AF65-F5344CB8AC3E}">
        <p14:creationId xmlns:p14="http://schemas.microsoft.com/office/powerpoint/2010/main" val="40607951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smtClean="0"/>
              <a:t>Here’s another sample</a:t>
            </a:r>
            <a:r>
              <a:rPr lang="en-US" baseline="0" dirty="0" smtClean="0"/>
              <a:t> question in math – this one is about rounding to different place values.</a:t>
            </a:r>
          </a:p>
          <a:p>
            <a:pPr marL="174708" indent="-174708">
              <a:buFont typeface="Arial" panose="020B0604020202020204" pitchFamily="34" charset="0"/>
              <a:buChar char="•"/>
            </a:pPr>
            <a:r>
              <a:rPr lang="en-US" baseline="0" dirty="0" smtClean="0"/>
              <a:t>In the multiple choice question at the top, a student is simply asked to round the value to the nearest thousand square miles and then is presented with four possible answer choices.</a:t>
            </a:r>
          </a:p>
          <a:p>
            <a:pPr marL="174708" indent="-174708">
              <a:buFont typeface="Arial" panose="020B0604020202020204" pitchFamily="34" charset="0"/>
              <a:buChar char="•"/>
            </a:pPr>
            <a:r>
              <a:rPr lang="en-US" baseline="0" dirty="0" smtClean="0"/>
              <a:t>In the swimming example – a test question from the new Smarter Balanced tests – it’s still a question about rounding, but there are multiple pieces to it. </a:t>
            </a:r>
          </a:p>
          <a:p>
            <a:pPr marL="174708" indent="-174708">
              <a:buFont typeface="Arial" panose="020B0604020202020204" pitchFamily="34" charset="0"/>
              <a:buChar char="•"/>
            </a:pPr>
            <a:r>
              <a:rPr lang="en-US" baseline="0" dirty="0" smtClean="0"/>
              <a:t>The question tells students that five swimmers competed in a race and their times are shown. Then instead of asking a student to round each finish time to the nearest tenth, the question asks the student to tell how the results of the race would change IF the times were rounded to the nearest tenth. In order to answer this question correctly, a student needs to rank the swimmers based on the finish times shown to the hundredth’s place, then round each finish time to the nearest tenth, and then re-rank them based on the rounded finish times to determine if the finish order would have changed. </a:t>
            </a:r>
          </a:p>
          <a:p>
            <a:pPr marL="174708" indent="-174708">
              <a:buFont typeface="Arial" panose="020B0604020202020204" pitchFamily="34" charset="0"/>
              <a:buChar char="•"/>
            </a:pPr>
            <a:r>
              <a:rPr lang="en-US" baseline="0" dirty="0" smtClean="0"/>
              <a:t>This is another great example of a test question that makes students think deeper about the answer and they could envision some sort of real-world problem like this that they might have to solve in the future. </a:t>
            </a:r>
          </a:p>
        </p:txBody>
      </p:sp>
      <p:sp>
        <p:nvSpPr>
          <p:cNvPr id="4" name="Slide Number Placeholder 3"/>
          <p:cNvSpPr>
            <a:spLocks noGrp="1"/>
          </p:cNvSpPr>
          <p:nvPr>
            <p:ph type="sldNum" sz="quarter" idx="10"/>
          </p:nvPr>
        </p:nvSpPr>
        <p:spPr/>
        <p:txBody>
          <a:bodyPr/>
          <a:lstStyle/>
          <a:p>
            <a:fld id="{AFA37226-B39E-4CDD-92B1-4EE77B2E2A25}" type="slidenum">
              <a:rPr lang="en-US" smtClean="0"/>
              <a:t>11</a:t>
            </a:fld>
            <a:endParaRPr lang="en-US"/>
          </a:p>
        </p:txBody>
      </p:sp>
    </p:spTree>
    <p:extLst>
      <p:ext uri="{BB962C8B-B14F-4D97-AF65-F5344CB8AC3E}">
        <p14:creationId xmlns:p14="http://schemas.microsoft.com/office/powerpoint/2010/main" val="3608081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n-US" sz="2000" b="0" baseline="0" dirty="0" smtClean="0"/>
              <a:t>Now let’s go back and revisit the second component of the Smarter Balanced tests – the performance task</a:t>
            </a:r>
          </a:p>
          <a:p>
            <a:pPr marL="342900" indent="-342900">
              <a:buFont typeface="Arial" panose="020B0604020202020204" pitchFamily="34" charset="0"/>
              <a:buChar char="•"/>
            </a:pPr>
            <a:r>
              <a:rPr lang="en-US" sz="2000" b="0" baseline="0" dirty="0" smtClean="0"/>
              <a:t>Each student will take one performance task in each subject area.</a:t>
            </a:r>
          </a:p>
          <a:p>
            <a:pPr marL="342900" indent="-342900">
              <a:buFont typeface="Arial" panose="020B0604020202020204" pitchFamily="34" charset="0"/>
              <a:buChar char="•"/>
            </a:pPr>
            <a:r>
              <a:rPr lang="en-US" sz="2000" b="0" baseline="0" dirty="0" smtClean="0"/>
              <a:t>But what is a performance task?</a:t>
            </a:r>
          </a:p>
          <a:p>
            <a:pPr marL="342900" lvl="0" indent="-342900">
              <a:buFont typeface="Arial" panose="020B0604020202020204" pitchFamily="34" charset="0"/>
              <a:buChar char="•"/>
            </a:pPr>
            <a:r>
              <a:rPr lang="en-US" sz="2000" b="0" baseline="0" dirty="0" smtClean="0"/>
              <a:t>A performance task is the assessment term given to a type of activity that requires students to interact with various pieces of information and then prepare a response on their own versus choosing one answer from several different options. </a:t>
            </a:r>
          </a:p>
          <a:p>
            <a:pPr marL="342900" lvl="0" indent="-342900">
              <a:buFont typeface="Arial" panose="020B0604020202020204" pitchFamily="34" charset="0"/>
              <a:buChar char="•"/>
            </a:pPr>
            <a:r>
              <a:rPr lang="en-US" sz="2000" b="0" baseline="0" dirty="0" smtClean="0"/>
              <a:t>Each performance task starts with a classroom activity delivered by the teacher and then students work independently to research, analyze, and synthesize pieces of information that will help them develop their response to the task.</a:t>
            </a:r>
          </a:p>
          <a:p>
            <a:pPr marL="342900" lvl="0" indent="-342900">
              <a:buFont typeface="Arial" panose="020B0604020202020204" pitchFamily="34" charset="0"/>
              <a:buChar char="•"/>
            </a:pPr>
            <a:r>
              <a:rPr lang="en-US" sz="2000" b="0" baseline="0" dirty="0" smtClean="0"/>
              <a:t>That is then followed by time for the student to enter their responses into the computer.</a:t>
            </a:r>
          </a:p>
          <a:p>
            <a:pPr marL="342900" lvl="0" indent="-342900">
              <a:buFont typeface="Arial" panose="020B0604020202020204" pitchFamily="34" charset="0"/>
              <a:buChar char="•"/>
            </a:pPr>
            <a:r>
              <a:rPr lang="en-US" sz="2000" b="0" baseline="0" dirty="0" smtClean="0"/>
              <a:t>Let’s take a quick look at an example of a performance task from the Smarter Balanced Practice Test.</a:t>
            </a:r>
            <a:endParaRPr lang="en-US" sz="2000" b="0"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AFA37226-B39E-4CDD-92B1-4EE77B2E2A25}" type="slidenum">
              <a:rPr lang="en-US" smtClean="0"/>
              <a:t>12</a:t>
            </a:fld>
            <a:endParaRPr lang="en-US"/>
          </a:p>
        </p:txBody>
      </p:sp>
    </p:spTree>
    <p:extLst>
      <p:ext uri="{BB962C8B-B14F-4D97-AF65-F5344CB8AC3E}">
        <p14:creationId xmlns:p14="http://schemas.microsoft.com/office/powerpoint/2010/main" val="8879371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This slide shows a</a:t>
            </a:r>
            <a:r>
              <a:rPr lang="en-US" baseline="0" dirty="0" smtClean="0"/>
              <a:t> 5</a:t>
            </a:r>
            <a:r>
              <a:rPr lang="en-US" baseline="30000" dirty="0" smtClean="0"/>
              <a:t>th</a:t>
            </a:r>
            <a:r>
              <a:rPr lang="en-US" baseline="0" dirty="0" smtClean="0"/>
              <a:t> grade math performance task</a:t>
            </a:r>
          </a:p>
          <a:p>
            <a:pPr marL="171450" indent="-171450">
              <a:buFont typeface="Arial" panose="020B0604020202020204" pitchFamily="34" charset="0"/>
              <a:buChar char="•"/>
            </a:pPr>
            <a:r>
              <a:rPr lang="en-US" baseline="0" dirty="0" smtClean="0"/>
              <a:t>You can see it’s a scenario about planting a community garden. The “problem” provides information to students about the total size of the garden and then specifies the planting plan for different crops. </a:t>
            </a:r>
          </a:p>
          <a:p>
            <a:pPr marL="171450" indent="-171450">
              <a:buFont typeface="Arial" panose="020B0604020202020204" pitchFamily="34" charset="0"/>
              <a:buChar char="•"/>
            </a:pPr>
            <a:r>
              <a:rPr lang="en-US" baseline="0" dirty="0" smtClean="0"/>
              <a:t>Students are then asked a number of questions about this scenario. Let’s see what those questions look like.</a:t>
            </a:r>
            <a:endParaRPr lang="en-US" dirty="0"/>
          </a:p>
        </p:txBody>
      </p:sp>
      <p:sp>
        <p:nvSpPr>
          <p:cNvPr id="4" name="Slide Number Placeholder 3"/>
          <p:cNvSpPr>
            <a:spLocks noGrp="1"/>
          </p:cNvSpPr>
          <p:nvPr>
            <p:ph type="sldNum" sz="quarter" idx="10"/>
          </p:nvPr>
        </p:nvSpPr>
        <p:spPr/>
        <p:txBody>
          <a:bodyPr/>
          <a:lstStyle/>
          <a:p>
            <a:fld id="{AFA37226-B39E-4CDD-92B1-4EE77B2E2A25}" type="slidenum">
              <a:rPr lang="en-US" smtClean="0"/>
              <a:t>13</a:t>
            </a:fld>
            <a:endParaRPr lang="en-US"/>
          </a:p>
        </p:txBody>
      </p:sp>
    </p:spTree>
    <p:extLst>
      <p:ext uri="{BB962C8B-B14F-4D97-AF65-F5344CB8AC3E}">
        <p14:creationId xmlns:p14="http://schemas.microsoft.com/office/powerpoint/2010/main" val="31735164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the first question in the</a:t>
            </a:r>
            <a:r>
              <a:rPr lang="en-US" baseline="0" dirty="0" smtClean="0"/>
              <a:t> performance task.</a:t>
            </a:r>
          </a:p>
          <a:p>
            <a:r>
              <a:rPr lang="en-US" baseline="0" dirty="0" smtClean="0"/>
              <a:t>The student is asked to draw rectangles to represent the four different crops based on the fractional amounts they can represent in the garden that were specified in the problem in the previous slide.</a:t>
            </a:r>
          </a:p>
          <a:p>
            <a:endParaRPr lang="en-US" dirty="0"/>
          </a:p>
        </p:txBody>
      </p:sp>
      <p:sp>
        <p:nvSpPr>
          <p:cNvPr id="4" name="Slide Number Placeholder 3"/>
          <p:cNvSpPr>
            <a:spLocks noGrp="1"/>
          </p:cNvSpPr>
          <p:nvPr>
            <p:ph type="sldNum" sz="quarter" idx="10"/>
          </p:nvPr>
        </p:nvSpPr>
        <p:spPr/>
        <p:txBody>
          <a:bodyPr/>
          <a:lstStyle/>
          <a:p>
            <a:fld id="{AFA37226-B39E-4CDD-92B1-4EE77B2E2A25}" type="slidenum">
              <a:rPr lang="en-US" smtClean="0"/>
              <a:t>14</a:t>
            </a:fld>
            <a:endParaRPr lang="en-US"/>
          </a:p>
        </p:txBody>
      </p:sp>
    </p:spTree>
    <p:extLst>
      <p:ext uri="{BB962C8B-B14F-4D97-AF65-F5344CB8AC3E}">
        <p14:creationId xmlns:p14="http://schemas.microsoft.com/office/powerpoint/2010/main" val="1166814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The second question asks the student to compare the total area in the community garden against the total area that was planted to determine how much</a:t>
            </a:r>
            <a:r>
              <a:rPr lang="en-US" baseline="0" dirty="0" smtClean="0"/>
              <a:t> area is left for additional planting.</a:t>
            </a:r>
            <a:endParaRPr lang="en-US" dirty="0"/>
          </a:p>
        </p:txBody>
      </p:sp>
      <p:sp>
        <p:nvSpPr>
          <p:cNvPr id="4" name="Slide Number Placeholder 3"/>
          <p:cNvSpPr>
            <a:spLocks noGrp="1"/>
          </p:cNvSpPr>
          <p:nvPr>
            <p:ph type="sldNum" sz="quarter" idx="10"/>
          </p:nvPr>
        </p:nvSpPr>
        <p:spPr/>
        <p:txBody>
          <a:bodyPr/>
          <a:lstStyle/>
          <a:p>
            <a:fld id="{AFA37226-B39E-4CDD-92B1-4EE77B2E2A25}" type="slidenum">
              <a:rPr lang="en-US" smtClean="0"/>
              <a:t>15</a:t>
            </a:fld>
            <a:endParaRPr lang="en-US"/>
          </a:p>
        </p:txBody>
      </p:sp>
    </p:spTree>
    <p:extLst>
      <p:ext uri="{BB962C8B-B14F-4D97-AF65-F5344CB8AC3E}">
        <p14:creationId xmlns:p14="http://schemas.microsoft.com/office/powerpoint/2010/main" val="6191457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The next</a:t>
            </a:r>
            <a:r>
              <a:rPr lang="en-US" baseline="0" dirty="0" smtClean="0"/>
              <a:t> step of the question states that the class has decided to plant potatoes in the unused portion of the garden plot, and asks the student to determine how much of the total plot will be planted with potatoes in fractions and in total square feet. </a:t>
            </a:r>
          </a:p>
        </p:txBody>
      </p:sp>
      <p:sp>
        <p:nvSpPr>
          <p:cNvPr id="4" name="Slide Number Placeholder 3"/>
          <p:cNvSpPr>
            <a:spLocks noGrp="1"/>
          </p:cNvSpPr>
          <p:nvPr>
            <p:ph type="sldNum" sz="quarter" idx="10"/>
          </p:nvPr>
        </p:nvSpPr>
        <p:spPr/>
        <p:txBody>
          <a:bodyPr/>
          <a:lstStyle/>
          <a:p>
            <a:fld id="{AFA37226-B39E-4CDD-92B1-4EE77B2E2A25}" type="slidenum">
              <a:rPr lang="en-US" smtClean="0"/>
              <a:t>16</a:t>
            </a:fld>
            <a:endParaRPr lang="en-US"/>
          </a:p>
        </p:txBody>
      </p:sp>
    </p:spTree>
    <p:extLst>
      <p:ext uri="{BB962C8B-B14F-4D97-AF65-F5344CB8AC3E}">
        <p14:creationId xmlns:p14="http://schemas.microsoft.com/office/powerpoint/2010/main" val="24292844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aseline="0" dirty="0" smtClean="0"/>
              <a:t>Clearly you can see that these type of performance tasks are much more involved that traditional test questions. </a:t>
            </a:r>
            <a:endParaRPr lang="en-US" sz="2000" dirty="0" smtClean="0"/>
          </a:p>
          <a:p>
            <a:pPr marL="342900" indent="-342900">
              <a:buFont typeface="Arial" panose="020B0604020202020204" pitchFamily="34" charset="0"/>
              <a:buChar char="•"/>
            </a:pPr>
            <a:r>
              <a:rPr lang="en-US" sz="2000" b="0" baseline="0" dirty="0" smtClean="0"/>
              <a:t>Performance tasks are designed as more in-depth experiences for students. </a:t>
            </a:r>
          </a:p>
          <a:p>
            <a:pPr marL="342900" indent="-342900">
              <a:buFont typeface="Arial" panose="020B0604020202020204" pitchFamily="34" charset="0"/>
              <a:buChar char="•"/>
            </a:pPr>
            <a:r>
              <a:rPr lang="en-US" sz="2000" b="0" baseline="0" dirty="0" smtClean="0"/>
              <a:t>As often as possible they will reflect some sort of real-world example that is relevant and meaningful to students.</a:t>
            </a:r>
          </a:p>
          <a:p>
            <a:pPr marL="342900" indent="-342900">
              <a:buFont typeface="Arial" panose="020B0604020202020204" pitchFamily="34" charset="0"/>
              <a:buChar char="•"/>
            </a:pPr>
            <a:r>
              <a:rPr lang="en-US" sz="2000" b="0" baseline="0" dirty="0" smtClean="0"/>
              <a:t>There are multiple steps to each performance tasks and often multiple correct solutions and/or strategies.</a:t>
            </a:r>
          </a:p>
          <a:p>
            <a:pPr marL="342900" indent="-342900">
              <a:buFont typeface="Arial" panose="020B0604020202020204" pitchFamily="34" charset="0"/>
              <a:buChar char="•"/>
            </a:pPr>
            <a:r>
              <a:rPr lang="en-US" sz="2000" b="0" baseline="0" dirty="0" smtClean="0"/>
              <a:t>These are the tasks that really dig into the deeper thinking; they require students to manage information and ideas and consolidate them into a connected, understandable response.</a:t>
            </a:r>
          </a:p>
          <a:p>
            <a:pPr marL="342900" indent="-342900">
              <a:buFont typeface="Arial" panose="020B0604020202020204" pitchFamily="34" charset="0"/>
              <a:buChar char="•"/>
            </a:pPr>
            <a:r>
              <a:rPr lang="en-US" sz="2000" b="0" baseline="0" dirty="0" smtClean="0"/>
              <a:t>You saw tonight an example for math.</a:t>
            </a:r>
          </a:p>
          <a:p>
            <a:pPr marL="342900" indent="-342900">
              <a:buFont typeface="Arial" panose="020B0604020202020204" pitchFamily="34" charset="0"/>
              <a:buChar char="•"/>
            </a:pPr>
            <a:r>
              <a:rPr lang="en-US" sz="2000" b="0" baseline="0" dirty="0" smtClean="0"/>
              <a:t>There are also practice test examples for English-language arts. An English-language arts performance task might be given three sources of information and then asked to develop several research questions. Then they might be asked to write an essay integrating information from each of the three sources. </a:t>
            </a:r>
          </a:p>
          <a:p>
            <a:pPr marL="342900" indent="-342900">
              <a:buFont typeface="Arial" panose="020B0604020202020204" pitchFamily="34" charset="0"/>
              <a:buChar char="•"/>
            </a:pPr>
            <a:r>
              <a:rPr lang="en-US" sz="2000" b="0" baseline="0" dirty="0" smtClean="0"/>
              <a:t>One way I like to think of performance tasks is that they measure a student’s deeper understanding of a concept or multiple concepts, it taps into their critical thinking skills and asks them to interact with information, sometimes presented in different formats, and come to a conclusion. </a:t>
            </a:r>
            <a:endParaRPr lang="en-US" sz="2000" b="0"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AFA37226-B39E-4CDD-92B1-4EE77B2E2A25}" type="slidenum">
              <a:rPr lang="en-US" smtClean="0"/>
              <a:t>17</a:t>
            </a:fld>
            <a:endParaRPr lang="en-US"/>
          </a:p>
        </p:txBody>
      </p:sp>
    </p:spTree>
    <p:extLst>
      <p:ext uri="{BB962C8B-B14F-4D97-AF65-F5344CB8AC3E}">
        <p14:creationId xmlns:p14="http://schemas.microsoft.com/office/powerpoint/2010/main" val="8879371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smtClean="0"/>
              <a:t>Ok, now that you are more familiar</a:t>
            </a:r>
            <a:r>
              <a:rPr lang="en-US" baseline="0" dirty="0" smtClean="0"/>
              <a:t> with the basics of the Smarter Balanced tests and have seen some of the new ways that students will be asked questions, let’s talk about how this year will be different from last year. </a:t>
            </a:r>
            <a:endParaRPr lang="en-US" dirty="0" smtClean="0"/>
          </a:p>
          <a:p>
            <a:pPr marL="174708" indent="-174708" defTabSz="931774">
              <a:buFont typeface="Arial" panose="020B0604020202020204" pitchFamily="34" charset="0"/>
              <a:buChar char="•"/>
              <a:defRPr/>
            </a:pPr>
            <a:r>
              <a:rPr lang="en-US" baseline="0" dirty="0" smtClean="0"/>
              <a:t>[Click]</a:t>
            </a:r>
          </a:p>
          <a:p>
            <a:pPr marL="174708" indent="-174708" defTabSz="931774">
              <a:buFont typeface="Arial" panose="020B0604020202020204" pitchFamily="34" charset="0"/>
              <a:buChar char="•"/>
              <a:defRPr/>
            </a:pPr>
            <a:r>
              <a:rPr lang="en-US" baseline="0" dirty="0" smtClean="0"/>
              <a:t>[Click] Last spring was a field test which is a fancy way of saying it was a “test of the test” or a “trial run.”</a:t>
            </a:r>
          </a:p>
          <a:p>
            <a:pPr marL="174708" indent="-174708" defTabSz="931774">
              <a:buFont typeface="Arial" panose="020B0604020202020204" pitchFamily="34" charset="0"/>
              <a:buChar char="•"/>
              <a:defRPr/>
            </a:pPr>
            <a:r>
              <a:rPr lang="en-US" baseline="0" dirty="0" smtClean="0"/>
              <a:t>Because it was just a “test of the test” scores were not produced for students.</a:t>
            </a:r>
          </a:p>
          <a:p>
            <a:pPr marL="174708" indent="-174708">
              <a:buFont typeface="Arial" panose="020B0604020202020204" pitchFamily="34" charset="0"/>
              <a:buChar char="•"/>
            </a:pPr>
            <a:r>
              <a:rPr lang="en-US" baseline="0" dirty="0" smtClean="0"/>
              <a:t>[Click]</a:t>
            </a:r>
          </a:p>
          <a:p>
            <a:pPr marL="174708" indent="-174708">
              <a:buFont typeface="Arial" panose="020B0604020202020204" pitchFamily="34" charset="0"/>
              <a:buChar char="•"/>
            </a:pPr>
            <a:r>
              <a:rPr lang="en-US" baseline="0" dirty="0" smtClean="0"/>
              <a:t>[Click] This year, all students in grades 3-8 and 11 will participate in the first operational administration of the Smarter Balanced tests in English-language arts and math.</a:t>
            </a:r>
          </a:p>
          <a:p>
            <a:pPr marL="174708" indent="-174708" defTabSz="931774">
              <a:buFont typeface="Arial" panose="020B0604020202020204" pitchFamily="34" charset="0"/>
              <a:buChar char="•"/>
              <a:defRPr/>
            </a:pPr>
            <a:r>
              <a:rPr lang="en-US" baseline="0" dirty="0" smtClean="0"/>
              <a:t>And scores will be produced at the district and school level and also for individual students. </a:t>
            </a:r>
          </a:p>
          <a:p>
            <a:pPr marL="174708" indent="-174708" defTabSz="931774">
              <a:buFont typeface="Arial" panose="020B0604020202020204" pitchFamily="34" charset="0"/>
              <a:buChar char="•"/>
              <a:defRPr/>
            </a:pPr>
            <a:r>
              <a:rPr lang="en-US" baseline="0" dirty="0" smtClean="0"/>
              <a:t>Those differences focus really on what the test was called and whether or not scores were reported. One of the most important things to remember is that students will be interfacing with the test in the same way as last year so the experience will be very similar for them. Last year’s practice made them familiar with the testing process.</a:t>
            </a:r>
          </a:p>
          <a:p>
            <a:pPr marL="174708" indent="-174708">
              <a:buFont typeface="Arial" panose="020B0604020202020204"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fld id="{AFA37226-B39E-4CDD-92B1-4EE77B2E2A25}" type="slidenum">
              <a:rPr lang="en-US" smtClean="0"/>
              <a:t>18</a:t>
            </a:fld>
            <a:endParaRPr lang="en-US"/>
          </a:p>
        </p:txBody>
      </p:sp>
    </p:spTree>
    <p:extLst>
      <p:ext uri="{BB962C8B-B14F-4D97-AF65-F5344CB8AC3E}">
        <p14:creationId xmlns:p14="http://schemas.microsoft.com/office/powerpoint/2010/main" val="42469628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smtClean="0"/>
              <a:t>I</a:t>
            </a:r>
            <a:r>
              <a:rPr lang="en-US" baseline="0" dirty="0" smtClean="0"/>
              <a:t> think throughout the presentation tonight you can clearly see the dramatic differences between the old tests and the new tests.</a:t>
            </a:r>
          </a:p>
          <a:p>
            <a:pPr marL="174708" indent="-174708">
              <a:buFont typeface="Arial" panose="020B0604020202020204" pitchFamily="34" charset="0"/>
              <a:buChar char="•"/>
            </a:pPr>
            <a:r>
              <a:rPr lang="en-US" baseline="0" dirty="0" smtClean="0"/>
              <a:t>And that leads us to this slide.</a:t>
            </a:r>
          </a:p>
          <a:p>
            <a:pPr marL="174708" indent="-174708">
              <a:buFont typeface="Arial" panose="020B0604020202020204" pitchFamily="34" charset="0"/>
              <a:buChar char="•"/>
            </a:pPr>
            <a:r>
              <a:rPr lang="en-US" baseline="0" dirty="0" smtClean="0"/>
              <a:t>The differences are so dramatic that it’s critical to underscore that results can not be compared to prior years – these are new tests measuring new standards and the results are reported differently. </a:t>
            </a:r>
          </a:p>
          <a:p>
            <a:pPr marL="174708" marR="0" indent="-17470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Comparing against prior year scores is like comparing apples and oranges. It isn’t a valid comparison.</a:t>
            </a:r>
          </a:p>
          <a:p>
            <a:pPr marL="174708" indent="-174708">
              <a:buFont typeface="Arial" panose="020B0604020202020204" pitchFamily="34" charset="0"/>
              <a:buChar char="•"/>
            </a:pPr>
            <a:r>
              <a:rPr lang="en-US" baseline="0" dirty="0" smtClean="0"/>
              <a:t>Unlike STAR reports that showed five levels of student achievement (advanced, proficient, basic, below basic, and far below basic), these tests will provide different pieces of information. </a:t>
            </a:r>
          </a:p>
          <a:p>
            <a:pPr marL="174708" indent="-174708">
              <a:buFont typeface="Arial" panose="020B0604020202020204" pitchFamily="34" charset="0"/>
              <a:buChar char="•"/>
            </a:pPr>
            <a:r>
              <a:rPr lang="en-US" baseline="0" dirty="0" smtClean="0"/>
              <a:t>Most importantly, results from this year will set a new baseline for student achievement. </a:t>
            </a:r>
          </a:p>
          <a:p>
            <a:pPr marL="174708" indent="-174708">
              <a:buFont typeface="Arial" panose="020B0604020202020204" pitchFamily="34" charset="0"/>
              <a:buChar char="•"/>
            </a:pPr>
            <a:r>
              <a:rPr lang="en-US" baseline="0" dirty="0" smtClean="0"/>
              <a:t>More information will be available soon about the details of the new student score reports. </a:t>
            </a:r>
          </a:p>
          <a:p>
            <a:pPr marL="174708" indent="-174708">
              <a:buFont typeface="Arial" panose="020B0604020202020204"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fld id="{AFA37226-B39E-4CDD-92B1-4EE77B2E2A25}" type="slidenum">
              <a:rPr lang="en-US" smtClean="0"/>
              <a:t>19</a:t>
            </a:fld>
            <a:endParaRPr lang="en-US"/>
          </a:p>
        </p:txBody>
      </p:sp>
    </p:spTree>
    <p:extLst>
      <p:ext uri="{BB962C8B-B14F-4D97-AF65-F5344CB8AC3E}">
        <p14:creationId xmlns:p14="http://schemas.microsoft.com/office/powerpoint/2010/main" val="3139354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baseline="0" dirty="0" smtClean="0"/>
              <a:t>Before we get started I wanted to give you a sense of what kind of information I’ll be sharing tonight.</a:t>
            </a:r>
          </a:p>
          <a:p>
            <a:pPr marL="174708" indent="-174708">
              <a:buFont typeface="Arial" panose="020B0604020202020204" pitchFamily="34" charset="0"/>
              <a:buChar char="•"/>
            </a:pPr>
            <a:r>
              <a:rPr lang="en-US" baseline="0" dirty="0" smtClean="0"/>
              <a:t>California is undergoing some major changes in the way the state provides money to schools and in many things that go on within the classrooms as well. </a:t>
            </a:r>
          </a:p>
          <a:p>
            <a:pPr marL="174708" indent="-174708">
              <a:buFont typeface="Arial" panose="020B0604020202020204" pitchFamily="34" charset="0"/>
              <a:buChar char="•"/>
            </a:pPr>
            <a:r>
              <a:rPr lang="en-US" baseline="0" dirty="0" smtClean="0"/>
              <a:t>Tonight we are going to tackle several different questions about the new testing system in California – many of them are listed on this slide. </a:t>
            </a:r>
          </a:p>
          <a:p>
            <a:pPr marL="174708" indent="-174708">
              <a:buFont typeface="Arial" panose="020B0604020202020204" pitchFamily="34" charset="0"/>
              <a:buChar char="•"/>
            </a:pPr>
            <a:r>
              <a:rPr lang="en-US" baseline="0" dirty="0" smtClean="0"/>
              <a:t>We have a lot to cover so let’s get started….</a:t>
            </a:r>
          </a:p>
        </p:txBody>
      </p:sp>
      <p:sp>
        <p:nvSpPr>
          <p:cNvPr id="4" name="Slide Number Placeholder 3"/>
          <p:cNvSpPr>
            <a:spLocks noGrp="1"/>
          </p:cNvSpPr>
          <p:nvPr>
            <p:ph type="sldNum" sz="quarter" idx="10"/>
          </p:nvPr>
        </p:nvSpPr>
        <p:spPr/>
        <p:txBody>
          <a:bodyPr/>
          <a:lstStyle/>
          <a:p>
            <a:fld id="{AFA37226-B39E-4CDD-92B1-4EE77B2E2A25}" type="slidenum">
              <a:rPr lang="en-US" smtClean="0"/>
              <a:t>2</a:t>
            </a:fld>
            <a:endParaRPr lang="en-US"/>
          </a:p>
        </p:txBody>
      </p:sp>
    </p:spTree>
    <p:extLst>
      <p:ext uri="{BB962C8B-B14F-4D97-AF65-F5344CB8AC3E}">
        <p14:creationId xmlns:p14="http://schemas.microsoft.com/office/powerpoint/2010/main" val="16346229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smtClean="0"/>
              <a:t>Now to close out tonight’s presentation, this slide shows a that</a:t>
            </a:r>
            <a:r>
              <a:rPr lang="en-US" baseline="0" dirty="0" smtClean="0"/>
              <a:t> t</a:t>
            </a:r>
            <a:r>
              <a:rPr lang="en-US" dirty="0" smtClean="0"/>
              <a:t>here are a variety</a:t>
            </a:r>
            <a:r>
              <a:rPr lang="en-US" baseline="0" dirty="0" smtClean="0"/>
              <a:t> of way that you can help your child do their best on this year’s test.</a:t>
            </a:r>
          </a:p>
          <a:p>
            <a:pPr marL="174708" indent="-174708">
              <a:buFont typeface="Arial" panose="020B0604020202020204" pitchFamily="34" charset="0"/>
              <a:buChar char="•"/>
            </a:pPr>
            <a:r>
              <a:rPr lang="en-US" baseline="0" dirty="0" smtClean="0"/>
              <a:t>The suggestions on this slide were taken from the National PTA.</a:t>
            </a:r>
          </a:p>
          <a:p>
            <a:pPr marL="174708" indent="-174708">
              <a:buFont typeface="Arial" panose="020B0604020202020204" pitchFamily="34" charset="0"/>
              <a:buChar char="•"/>
            </a:pPr>
            <a:r>
              <a:rPr lang="en-US" baseline="0" dirty="0" smtClean="0"/>
              <a:t>I think most would agree that we all do our best when we have had a good night’s sleep and a nutritious breakfast. </a:t>
            </a:r>
            <a:endParaRPr lang="en-US" dirty="0"/>
          </a:p>
        </p:txBody>
      </p:sp>
      <p:sp>
        <p:nvSpPr>
          <p:cNvPr id="4" name="Slide Number Placeholder 3"/>
          <p:cNvSpPr>
            <a:spLocks noGrp="1"/>
          </p:cNvSpPr>
          <p:nvPr>
            <p:ph type="sldNum" sz="quarter" idx="10"/>
          </p:nvPr>
        </p:nvSpPr>
        <p:spPr/>
        <p:txBody>
          <a:bodyPr/>
          <a:lstStyle/>
          <a:p>
            <a:fld id="{AFA37226-B39E-4CDD-92B1-4EE77B2E2A25}" type="slidenum">
              <a:rPr lang="en-US" smtClean="0"/>
              <a:t>20</a:t>
            </a:fld>
            <a:endParaRPr lang="en-US"/>
          </a:p>
        </p:txBody>
      </p:sp>
    </p:spTree>
    <p:extLst>
      <p:ext uri="{BB962C8B-B14F-4D97-AF65-F5344CB8AC3E}">
        <p14:creationId xmlns:p14="http://schemas.microsoft.com/office/powerpoint/2010/main" val="22501543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smtClean="0"/>
              <a:t>If you found the sample test questions interesting, then</a:t>
            </a:r>
            <a:r>
              <a:rPr lang="en-US" baseline="0" dirty="0" smtClean="0"/>
              <a:t> I’d suggest you log on to the website on this screen and take some more practice questions.</a:t>
            </a:r>
          </a:p>
          <a:p>
            <a:pPr marL="174708" indent="-174708">
              <a:buFont typeface="Arial" panose="020B0604020202020204" pitchFamily="34" charset="0"/>
              <a:buChar char="•"/>
            </a:pPr>
            <a:r>
              <a:rPr lang="en-US" baseline="0" dirty="0" smtClean="0"/>
              <a:t>The practice questions will give you and your child a sense of the type of questions that they will see when they take the test at school. </a:t>
            </a:r>
          </a:p>
          <a:p>
            <a:pPr marL="174708" indent="-174708">
              <a:buFont typeface="Arial" panose="020B0604020202020204" pitchFamily="34" charset="0"/>
              <a:buChar char="•"/>
            </a:pPr>
            <a:r>
              <a:rPr lang="en-US" baseline="0" dirty="0" smtClean="0"/>
              <a:t>Follow the directions on this slide to sign-in to the practice site. </a:t>
            </a:r>
          </a:p>
          <a:p>
            <a:pPr marL="174708" indent="-174708">
              <a:buFont typeface="Arial" panose="020B0604020202020204" pitchFamily="34" charset="0"/>
              <a:buChar char="•"/>
            </a:pPr>
            <a:r>
              <a:rPr lang="en-US" baseline="0" dirty="0" smtClean="0"/>
              <a:t>Sometimes older versions of various Internet browsers don’t work very well. If one browser doesn’t work for you, try another one.</a:t>
            </a:r>
          </a:p>
          <a:p>
            <a:pPr marL="174708" indent="-174708">
              <a:buFont typeface="Arial" panose="020B0604020202020204" pitchFamily="34" charset="0"/>
              <a:buChar char="•"/>
            </a:pPr>
            <a:r>
              <a:rPr lang="en-US" baseline="0" dirty="0" smtClean="0"/>
              <a:t>Once you sign-in you can choose between English-language arts and mathematics and you can also choose the grade level.</a:t>
            </a:r>
          </a:p>
          <a:p>
            <a:pPr marL="174708" indent="-174708">
              <a:buFont typeface="Arial" panose="020B0604020202020204" pitchFamily="34" charset="0"/>
              <a:buChar char="•"/>
            </a:pPr>
            <a:r>
              <a:rPr lang="en-US" baseline="0" dirty="0" smtClean="0"/>
              <a:t>I like to start somewhere where I know I’ll be successful….like 3</a:t>
            </a:r>
            <a:r>
              <a:rPr lang="en-US" baseline="30000" dirty="0" smtClean="0"/>
              <a:t>rd</a:t>
            </a:r>
            <a:r>
              <a:rPr lang="en-US" baseline="0" dirty="0" smtClean="0"/>
              <a:t> grade. But you can choose any grade you like. </a:t>
            </a:r>
          </a:p>
          <a:p>
            <a:pPr marL="174708" indent="-174708">
              <a:buFont typeface="Arial" panose="020B0604020202020204" pitchFamily="34" charset="0"/>
              <a:buChar char="•"/>
            </a:pPr>
            <a:r>
              <a:rPr lang="en-US" baseline="0" dirty="0" smtClean="0"/>
              <a:t>The screen shots here will let you know if you are in the right spot. </a:t>
            </a:r>
            <a:endParaRPr lang="en-US" dirty="0"/>
          </a:p>
        </p:txBody>
      </p:sp>
      <p:sp>
        <p:nvSpPr>
          <p:cNvPr id="4" name="Slide Number Placeholder 3"/>
          <p:cNvSpPr>
            <a:spLocks noGrp="1"/>
          </p:cNvSpPr>
          <p:nvPr>
            <p:ph type="sldNum" sz="quarter" idx="10"/>
          </p:nvPr>
        </p:nvSpPr>
        <p:spPr/>
        <p:txBody>
          <a:bodyPr/>
          <a:lstStyle/>
          <a:p>
            <a:fld id="{AFA37226-B39E-4CDD-92B1-4EE77B2E2A25}" type="slidenum">
              <a:rPr lang="en-US" smtClean="0"/>
              <a:t>21</a:t>
            </a:fld>
            <a:endParaRPr lang="en-US"/>
          </a:p>
        </p:txBody>
      </p:sp>
    </p:spTree>
    <p:extLst>
      <p:ext uri="{BB962C8B-B14F-4D97-AF65-F5344CB8AC3E}">
        <p14:creationId xmlns:p14="http://schemas.microsoft.com/office/powerpoint/2010/main" val="11112012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smtClean="0"/>
              <a:t>And</a:t>
            </a:r>
            <a:r>
              <a:rPr lang="en-US" baseline="0" dirty="0" smtClean="0"/>
              <a:t> finally, after all this information about the new tests you must be wondering when your child will take them.</a:t>
            </a:r>
          </a:p>
          <a:p>
            <a:pPr marL="174708" indent="-174708">
              <a:buFont typeface="Arial" panose="020B0604020202020204" pitchFamily="34" charset="0"/>
              <a:buChar char="•"/>
            </a:pPr>
            <a:r>
              <a:rPr lang="en-US" dirty="0" smtClean="0"/>
              <a:t>Each district in the state is assigned a testing window.</a:t>
            </a:r>
          </a:p>
          <a:p>
            <a:pPr marL="174708" indent="-174708">
              <a:buFont typeface="Arial" panose="020B0604020202020204" pitchFamily="34" charset="0"/>
              <a:buChar char="•"/>
            </a:pPr>
            <a:r>
              <a:rPr lang="en-US" dirty="0" smtClean="0"/>
              <a:t>Our</a:t>
            </a:r>
            <a:r>
              <a:rPr lang="en-US" baseline="0" dirty="0" smtClean="0"/>
              <a:t> testing window is between </a:t>
            </a:r>
            <a:r>
              <a:rPr lang="en-US" baseline="0" dirty="0" smtClean="0">
                <a:solidFill>
                  <a:srgbClr val="C00000"/>
                </a:solidFill>
              </a:rPr>
              <a:t>XXX</a:t>
            </a:r>
            <a:r>
              <a:rPr lang="en-US" baseline="0" dirty="0" smtClean="0"/>
              <a:t> and XXX.</a:t>
            </a:r>
          </a:p>
          <a:p>
            <a:pPr marL="174708" indent="-174708">
              <a:buFont typeface="Arial" panose="020B0604020202020204" pitchFamily="34" charset="0"/>
              <a:buChar char="•"/>
            </a:pPr>
            <a:r>
              <a:rPr lang="en-US" baseline="0" dirty="0" smtClean="0"/>
              <a:t>Schools can select particular days within that window to test their students.</a:t>
            </a:r>
          </a:p>
          <a:p>
            <a:pPr marL="174708" indent="-174708">
              <a:buFont typeface="Arial" panose="020B0604020202020204" pitchFamily="34" charset="0"/>
              <a:buChar char="•"/>
            </a:pPr>
            <a:r>
              <a:rPr lang="en-US" baseline="0" dirty="0" smtClean="0"/>
              <a:t>More information about when your child will take the tests will be sent home by your child’s principal or teacher. </a:t>
            </a:r>
            <a:endParaRPr lang="en-US" dirty="0"/>
          </a:p>
        </p:txBody>
      </p:sp>
      <p:sp>
        <p:nvSpPr>
          <p:cNvPr id="4" name="Slide Number Placeholder 3"/>
          <p:cNvSpPr>
            <a:spLocks noGrp="1"/>
          </p:cNvSpPr>
          <p:nvPr>
            <p:ph type="sldNum" sz="quarter" idx="10"/>
          </p:nvPr>
        </p:nvSpPr>
        <p:spPr/>
        <p:txBody>
          <a:bodyPr/>
          <a:lstStyle/>
          <a:p>
            <a:fld id="{AFA37226-B39E-4CDD-92B1-4EE77B2E2A25}" type="slidenum">
              <a:rPr lang="en-US" smtClean="0"/>
              <a:t>22</a:t>
            </a:fld>
            <a:endParaRPr lang="en-US"/>
          </a:p>
        </p:txBody>
      </p:sp>
    </p:spTree>
    <p:extLst>
      <p:ext uri="{BB962C8B-B14F-4D97-AF65-F5344CB8AC3E}">
        <p14:creationId xmlns:p14="http://schemas.microsoft.com/office/powerpoint/2010/main" val="10074450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gives</a:t>
            </a:r>
            <a:r>
              <a:rPr lang="en-US" baseline="0" dirty="0" smtClean="0"/>
              <a:t> you a few more places to go if you would like more information.</a:t>
            </a:r>
          </a:p>
          <a:p>
            <a:endParaRPr lang="en-US" baseline="0" dirty="0" smtClean="0"/>
          </a:p>
          <a:p>
            <a:r>
              <a:rPr lang="en-US" baseline="0" dirty="0" smtClean="0"/>
              <a:t>Thank you for coming tonight and I hope that I’ve been able to give you important information about this spring’s testing and answer questions that you had.</a:t>
            </a:r>
            <a:endParaRPr lang="en-US" dirty="0"/>
          </a:p>
        </p:txBody>
      </p:sp>
      <p:sp>
        <p:nvSpPr>
          <p:cNvPr id="4" name="Slide Number Placeholder 3"/>
          <p:cNvSpPr>
            <a:spLocks noGrp="1"/>
          </p:cNvSpPr>
          <p:nvPr>
            <p:ph type="sldNum" sz="quarter" idx="10"/>
          </p:nvPr>
        </p:nvSpPr>
        <p:spPr/>
        <p:txBody>
          <a:bodyPr/>
          <a:lstStyle/>
          <a:p>
            <a:fld id="{AFA37226-B39E-4CDD-92B1-4EE77B2E2A25}" type="slidenum">
              <a:rPr lang="en-US" smtClean="0"/>
              <a:t>23</a:t>
            </a:fld>
            <a:endParaRPr lang="en-US"/>
          </a:p>
        </p:txBody>
      </p:sp>
    </p:spTree>
    <p:extLst>
      <p:ext uri="{BB962C8B-B14F-4D97-AF65-F5344CB8AC3E}">
        <p14:creationId xmlns:p14="http://schemas.microsoft.com/office/powerpoint/2010/main" val="30311661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smtClean="0"/>
              <a:t>California’s testing</a:t>
            </a:r>
            <a:r>
              <a:rPr lang="en-US" baseline="0" dirty="0" smtClean="0"/>
              <a:t> system includes many different pieces. </a:t>
            </a:r>
          </a:p>
          <a:p>
            <a:pPr marL="174708" indent="-174708">
              <a:buFont typeface="Arial" panose="020B0604020202020204" pitchFamily="34" charset="0"/>
              <a:buChar char="•"/>
            </a:pPr>
            <a:r>
              <a:rPr lang="en-US" baseline="0" dirty="0" smtClean="0"/>
              <a:t>Most of the pieces are unchanged like Physical Education testing, the California High School Exit Exam which is a requirement of high school graduation, and the California English Language Development Test or CELDT that is given each year to students who speak English as their second language.</a:t>
            </a:r>
          </a:p>
          <a:p>
            <a:pPr marL="174708" indent="-174708" defTabSz="931774">
              <a:buFont typeface="Arial" panose="020B0604020202020204" pitchFamily="34" charset="0"/>
              <a:buChar char="•"/>
              <a:defRPr/>
            </a:pPr>
            <a:r>
              <a:rPr lang="en-US" baseline="0" dirty="0" smtClean="0"/>
              <a:t>The new program, depicted in the darker blue portion of this pie, is called the California Assessment of Student Performance and Progress or CAASPP. [Click]</a:t>
            </a:r>
          </a:p>
          <a:p>
            <a:pPr marL="174708" indent="-174708">
              <a:buFont typeface="Arial" panose="020B0604020202020204" pitchFamily="34" charset="0"/>
              <a:buChar char="•"/>
            </a:pPr>
            <a:r>
              <a:rPr lang="en-US" baseline="0" dirty="0" smtClean="0"/>
              <a:t>And it replaces the testing program from the past called the STAR Program.</a:t>
            </a:r>
          </a:p>
          <a:p>
            <a:pPr marL="174708" indent="-174708">
              <a:buFont typeface="Arial" panose="020B0604020202020204" pitchFamily="34" charset="0"/>
              <a:buChar char="•"/>
            </a:pPr>
            <a:r>
              <a:rPr lang="en-US" baseline="0" dirty="0" smtClean="0"/>
              <a:t>Now let’s talk a little more about the CAASPP system. </a:t>
            </a:r>
            <a:endParaRPr lang="en-US" dirty="0"/>
          </a:p>
        </p:txBody>
      </p:sp>
      <p:sp>
        <p:nvSpPr>
          <p:cNvPr id="4" name="Slide Number Placeholder 3"/>
          <p:cNvSpPr>
            <a:spLocks noGrp="1"/>
          </p:cNvSpPr>
          <p:nvPr>
            <p:ph type="sldNum" sz="quarter" idx="10"/>
          </p:nvPr>
        </p:nvSpPr>
        <p:spPr/>
        <p:txBody>
          <a:bodyPr/>
          <a:lstStyle/>
          <a:p>
            <a:fld id="{AFA37226-B39E-4CDD-92B1-4EE77B2E2A25}" type="slidenum">
              <a:rPr lang="en-US" smtClean="0"/>
              <a:t>3</a:t>
            </a:fld>
            <a:endParaRPr lang="en-US"/>
          </a:p>
        </p:txBody>
      </p:sp>
    </p:spTree>
    <p:extLst>
      <p:ext uri="{BB962C8B-B14F-4D97-AF65-F5344CB8AC3E}">
        <p14:creationId xmlns:p14="http://schemas.microsoft.com/office/powerpoint/2010/main" val="812383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smtClean="0"/>
              <a:t>[Click] Currently the CAASPP system includes tests</a:t>
            </a:r>
            <a:r>
              <a:rPr lang="en-US" baseline="0" dirty="0" smtClean="0"/>
              <a:t> in science [Click]</a:t>
            </a:r>
          </a:p>
          <a:p>
            <a:pPr marL="174708" indent="-174708">
              <a:buFont typeface="Arial" panose="020B0604020202020204" pitchFamily="34" charset="0"/>
              <a:buChar char="•"/>
            </a:pPr>
            <a:r>
              <a:rPr lang="en-US" baseline="0" dirty="0" smtClean="0"/>
              <a:t>And in English-language arts, and mathematics.</a:t>
            </a:r>
          </a:p>
          <a:p>
            <a:pPr marL="174708" indent="-174708">
              <a:buFont typeface="Arial" panose="020B0604020202020204" pitchFamily="34" charset="0"/>
              <a:buChar char="•"/>
            </a:pPr>
            <a:r>
              <a:rPr lang="en-US" baseline="0" dirty="0" smtClean="0"/>
              <a:t>Other subject areas will be added over time.</a:t>
            </a:r>
          </a:p>
          <a:p>
            <a:pPr marL="174708" indent="-174708">
              <a:buFont typeface="Arial" panose="020B0604020202020204" pitchFamily="34" charset="0"/>
              <a:buChar char="•"/>
            </a:pPr>
            <a:r>
              <a:rPr lang="en-US" baseline="0" dirty="0" smtClean="0"/>
              <a:t>Let’s talk a little more about the science tests [Click]</a:t>
            </a:r>
          </a:p>
          <a:p>
            <a:pPr marL="174708" indent="-174708">
              <a:buFont typeface="Arial" panose="020B0604020202020204" pitchFamily="34" charset="0"/>
              <a:buChar char="•"/>
            </a:pPr>
            <a:r>
              <a:rPr lang="en-US" baseline="0" dirty="0" smtClean="0"/>
              <a:t>Students in grades 5, 8, and 10 are tested each year in science. The science tests are still aligned to the old standards and are paper and pencil, multiple-choice tests. They will be replaced in a couple of years with new computer tests aligned to the new science standards called the Next Generation Science Standards.</a:t>
            </a:r>
          </a:p>
          <a:p>
            <a:pPr marL="174708" indent="-174708">
              <a:buFont typeface="Arial" panose="020B0604020202020204" pitchFamily="34" charset="0"/>
              <a:buChar char="•"/>
            </a:pPr>
            <a:r>
              <a:rPr lang="en-US" baseline="0" dirty="0" smtClean="0"/>
              <a:t>[Click] The tests in English-language arts and mathematics that students will take this year are also called the Smarter Balanced tests. </a:t>
            </a:r>
          </a:p>
          <a:p>
            <a:pPr marL="174708" indent="-174708">
              <a:buFont typeface="Arial" panose="020B0604020202020204" pitchFamily="34" charset="0"/>
              <a:buChar char="•"/>
            </a:pPr>
            <a:r>
              <a:rPr lang="en-US" baseline="0" dirty="0" smtClean="0"/>
              <a:t>These tests were developed by many states working together with experts in K-12 education, community colleges, 4-year colleges and universities, and experts in the workforce. They are designed to measure higher level skills that we’ll talk about in a few minutes.</a:t>
            </a:r>
          </a:p>
          <a:p>
            <a:pPr marL="174708" indent="-174708">
              <a:buFont typeface="Arial" panose="020B0604020202020204" pitchFamily="34" charset="0"/>
              <a:buChar char="•"/>
            </a:pPr>
            <a:r>
              <a:rPr lang="en-US" baseline="0" dirty="0" smtClean="0"/>
              <a:t>Students take these tests on the computer and the tests include a variety of types of questions.</a:t>
            </a:r>
            <a:endParaRPr lang="en-US" dirty="0"/>
          </a:p>
        </p:txBody>
      </p:sp>
      <p:sp>
        <p:nvSpPr>
          <p:cNvPr id="4" name="Slide Number Placeholder 3"/>
          <p:cNvSpPr>
            <a:spLocks noGrp="1"/>
          </p:cNvSpPr>
          <p:nvPr>
            <p:ph type="sldNum" sz="quarter" idx="10"/>
          </p:nvPr>
        </p:nvSpPr>
        <p:spPr/>
        <p:txBody>
          <a:bodyPr/>
          <a:lstStyle/>
          <a:p>
            <a:fld id="{AFA37226-B39E-4CDD-92B1-4EE77B2E2A25}" type="slidenum">
              <a:rPr lang="en-US" smtClean="0"/>
              <a:t>4</a:t>
            </a:fld>
            <a:endParaRPr lang="en-US"/>
          </a:p>
        </p:txBody>
      </p:sp>
    </p:spTree>
    <p:extLst>
      <p:ext uri="{BB962C8B-B14F-4D97-AF65-F5344CB8AC3E}">
        <p14:creationId xmlns:p14="http://schemas.microsoft.com/office/powerpoint/2010/main" val="3723108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why do we have these new</a:t>
            </a:r>
            <a:r>
              <a:rPr lang="en-US" baseline="0" dirty="0" smtClean="0"/>
              <a:t> tests? There have been some m</a:t>
            </a:r>
            <a:r>
              <a:rPr lang="en-US" dirty="0" smtClean="0"/>
              <a:t>ajor shifts</a:t>
            </a:r>
            <a:r>
              <a:rPr lang="en-US" baseline="0" dirty="0" smtClean="0"/>
              <a:t> in California education over the last few years…</a:t>
            </a:r>
            <a:endParaRPr lang="en-US" dirty="0" smtClean="0"/>
          </a:p>
          <a:p>
            <a:endParaRPr lang="en-US" dirty="0" smtClean="0"/>
          </a:p>
          <a:p>
            <a:r>
              <a:rPr lang="en-US" b="1" dirty="0" smtClean="0"/>
              <a:t>First, there is the “What”</a:t>
            </a:r>
          </a:p>
          <a:p>
            <a:r>
              <a:rPr lang="en-US" b="1" dirty="0" smtClean="0"/>
              <a:t>We have new standards</a:t>
            </a:r>
          </a:p>
          <a:p>
            <a:pPr marL="174708" indent="-174708">
              <a:buFont typeface="Arial" panose="020B0604020202020204" pitchFamily="34" charset="0"/>
              <a:buChar char="•"/>
            </a:pPr>
            <a:r>
              <a:rPr lang="en-US" altLang="en-US" dirty="0">
                <a:ea typeface="ＭＳ Ｐゴシック" pitchFamily="34" charset="-128"/>
              </a:rPr>
              <a:t>In 2010, California adopted the Common Core State Standards</a:t>
            </a:r>
          </a:p>
          <a:p>
            <a:pPr marL="174708" indent="-174708">
              <a:buFont typeface="Arial" panose="020B0604020202020204" pitchFamily="34" charset="0"/>
              <a:buChar char="•"/>
            </a:pPr>
            <a:r>
              <a:rPr lang="en-US" altLang="en-US" dirty="0">
                <a:ea typeface="ＭＳ Ｐゴシック" pitchFamily="34" charset="-128"/>
              </a:rPr>
              <a:t>New standards have more rigorous expectations for students – they set a higher bar for success.</a:t>
            </a:r>
          </a:p>
          <a:p>
            <a:pPr marL="174708" indent="-174708">
              <a:buFont typeface="Arial" panose="020B0604020202020204" pitchFamily="34" charset="0"/>
              <a:buChar char="•"/>
            </a:pPr>
            <a:r>
              <a:rPr lang="en-US" altLang="en-US" dirty="0">
                <a:ea typeface="ＭＳ Ｐゴシック" pitchFamily="34" charset="-128"/>
              </a:rPr>
              <a:t>Designed to ensure success in college, career, and life.</a:t>
            </a:r>
          </a:p>
          <a:p>
            <a:pPr marL="174708" indent="-174708">
              <a:buFont typeface="Arial" panose="020B0604020202020204" pitchFamily="34" charset="0"/>
              <a:buChar char="•"/>
            </a:pPr>
            <a:r>
              <a:rPr lang="en-US" altLang="en-US" dirty="0">
                <a:ea typeface="ＭＳ Ｐゴシック" pitchFamily="34" charset="-128"/>
              </a:rPr>
              <a:t>Developed with input from higher education and workforce leaders.</a:t>
            </a:r>
          </a:p>
          <a:p>
            <a:pPr marL="174708" indent="-174708">
              <a:buFont typeface="Arial" panose="020B0604020202020204" pitchFamily="34" charset="0"/>
              <a:buChar char="•"/>
            </a:pPr>
            <a:r>
              <a:rPr lang="en-US" altLang="en-US" dirty="0">
                <a:ea typeface="ＭＳ Ｐゴシック" pitchFamily="34" charset="-128"/>
              </a:rPr>
              <a:t>Emphasize critical thinking, analytical writing, and problem solving skills.</a:t>
            </a:r>
          </a:p>
          <a:p>
            <a:endParaRPr lang="en-US" dirty="0" smtClean="0"/>
          </a:p>
          <a:p>
            <a:r>
              <a:rPr lang="en-US" b="1" dirty="0" smtClean="0"/>
              <a:t>Next there</a:t>
            </a:r>
            <a:r>
              <a:rPr lang="en-US" b="1" baseline="0" dirty="0" smtClean="0"/>
              <a:t> is the “How”</a:t>
            </a:r>
            <a:endParaRPr lang="en-US" b="1" dirty="0" smtClean="0"/>
          </a:p>
          <a:p>
            <a:r>
              <a:rPr lang="en-US" b="1" dirty="0" smtClean="0"/>
              <a:t>We</a:t>
            </a:r>
            <a:r>
              <a:rPr lang="en-US" b="1" baseline="0" dirty="0" smtClean="0"/>
              <a:t> are testing in a new platform…on technology</a:t>
            </a:r>
          </a:p>
          <a:p>
            <a:pPr marL="174708" indent="-174708">
              <a:buFont typeface="Arial" panose="020B0604020202020204" pitchFamily="34" charset="0"/>
              <a:buChar char="•"/>
            </a:pPr>
            <a:r>
              <a:rPr lang="en-US" baseline="0" dirty="0" smtClean="0"/>
              <a:t>All students will be taking these tests on a computer.</a:t>
            </a:r>
          </a:p>
          <a:p>
            <a:pPr marL="174708" indent="-174708">
              <a:buFont typeface="Arial" panose="020B0604020202020204" pitchFamily="34" charset="0"/>
              <a:buChar char="•"/>
            </a:pPr>
            <a:r>
              <a:rPr lang="en-US" baseline="0" dirty="0" smtClean="0"/>
              <a:t>[Insert information about what type of computer set-up you have in your district HERE – i.e. as most of you know, our district has been investing heavily in technology over the last two years and have purchased Chrome book carts for at least every grade level at school. Our students are using technology in the classroom more than ever before and our teachers are spending time with students on the Smarter Balanced practice tests that I’ll tell you more about later in this presentation.]</a:t>
            </a:r>
            <a:br>
              <a:rPr lang="en-US" baseline="0" dirty="0" smtClean="0"/>
            </a:br>
            <a:endParaRPr lang="en-US" baseline="0" dirty="0" smtClean="0"/>
          </a:p>
          <a:p>
            <a:pPr marL="174708" indent="-174708">
              <a:buFont typeface="Arial" panose="020B0604020202020204" pitchFamily="34" charset="0"/>
              <a:buChar char="•"/>
            </a:pPr>
            <a:r>
              <a:rPr lang="en-US" baseline="0" dirty="0" smtClean="0"/>
              <a:t>Tests are computer-adaptive meaning that the difficulty of the questions adjusts based on the answers students give.</a:t>
            </a:r>
          </a:p>
          <a:p>
            <a:pPr marL="174708" indent="-174708">
              <a:buFont typeface="Arial" panose="020B0604020202020204" pitchFamily="34" charset="0"/>
              <a:buChar char="•"/>
            </a:pPr>
            <a:r>
              <a:rPr lang="en-US" baseline="0" dirty="0" smtClean="0"/>
              <a:t>Unlike paper and pencil tests where every student received the exact same test with the exact same questions, these online tests give different experiences for different students.</a:t>
            </a:r>
          </a:p>
          <a:p>
            <a:pPr marL="174708" indent="-174708">
              <a:buFont typeface="Arial" panose="020B0604020202020204" pitchFamily="34" charset="0"/>
              <a:buChar char="•"/>
            </a:pPr>
            <a:r>
              <a:rPr lang="en-US" baseline="0" dirty="0" smtClean="0"/>
              <a:t>As students answer questions correctly, they receive more challenging questions.</a:t>
            </a:r>
          </a:p>
          <a:p>
            <a:pPr marL="174708" indent="-174708">
              <a:buFont typeface="Arial" panose="020B0604020202020204" pitchFamily="34" charset="0"/>
              <a:buChar char="•"/>
            </a:pPr>
            <a:r>
              <a:rPr lang="en-US" baseline="0" dirty="0" smtClean="0"/>
              <a:t>Incorrect questions trigger easier questions.</a:t>
            </a:r>
          </a:p>
          <a:p>
            <a:pPr marL="174708" indent="-174708">
              <a:buFont typeface="Arial" panose="020B0604020202020204" pitchFamily="34" charset="0"/>
              <a:buChar char="•"/>
            </a:pPr>
            <a:r>
              <a:rPr lang="en-US" baseline="0" dirty="0" smtClean="0"/>
              <a:t>This feature of the new tests keep students engaged, shortens testing time for many students, and provides more accurate results.</a:t>
            </a:r>
          </a:p>
          <a:p>
            <a:endParaRPr lang="en-US" baseline="0" dirty="0" smtClean="0"/>
          </a:p>
          <a:p>
            <a:r>
              <a:rPr lang="en-US" b="1" baseline="0" dirty="0" smtClean="0"/>
              <a:t>And finally, there are new “Item Types”</a:t>
            </a:r>
          </a:p>
          <a:p>
            <a:r>
              <a:rPr lang="en-US" b="1" baseline="0" dirty="0" smtClean="0"/>
              <a:t>We will be using multiple items types…not just Multiple Choice</a:t>
            </a:r>
          </a:p>
          <a:p>
            <a:pPr marL="174708" indent="-174708">
              <a:buFont typeface="Arial" panose="020B0604020202020204" pitchFamily="34" charset="0"/>
              <a:buChar char="•"/>
            </a:pPr>
            <a:r>
              <a:rPr lang="en-US" b="0" baseline="0" dirty="0" smtClean="0"/>
              <a:t>Some questions will be multiple choice but others will require students to type their answers, to drag and drop things in different parts of the screen, to highlight critical parts of a reading passage, or to draw a graph. </a:t>
            </a:r>
          </a:p>
          <a:p>
            <a:pPr marL="174708" indent="-174708">
              <a:buFont typeface="Arial" panose="020B0604020202020204" pitchFamily="34" charset="0"/>
              <a:buChar char="•"/>
            </a:pPr>
            <a:r>
              <a:rPr lang="en-US" b="0" baseline="0" dirty="0" smtClean="0"/>
              <a:t>Some questions will have more than one answer.</a:t>
            </a:r>
          </a:p>
          <a:p>
            <a:pPr marL="174708" indent="-174708">
              <a:buFont typeface="Arial" panose="020B0604020202020204" pitchFamily="34" charset="0"/>
              <a:buChar char="•"/>
            </a:pPr>
            <a:r>
              <a:rPr lang="en-US" b="0" baseline="0" dirty="0" smtClean="0"/>
              <a:t>The questions require deeper thinking – it’s not as simple as choosing between 1 of 4 possible answers.</a:t>
            </a:r>
          </a:p>
          <a:p>
            <a:pPr marL="174708" indent="-174708">
              <a:buFont typeface="Arial" panose="020B0604020202020204" pitchFamily="34" charset="0"/>
              <a:buChar char="•"/>
            </a:pPr>
            <a:r>
              <a:rPr lang="en-US" b="0" baseline="0" dirty="0" smtClean="0"/>
              <a:t>There are also performance tasks…we’ll talk more about those in a few minutes. </a:t>
            </a:r>
            <a:endParaRPr lang="en-US" b="0" dirty="0"/>
          </a:p>
        </p:txBody>
      </p:sp>
      <p:sp>
        <p:nvSpPr>
          <p:cNvPr id="4" name="Slide Number Placeholder 3"/>
          <p:cNvSpPr>
            <a:spLocks noGrp="1"/>
          </p:cNvSpPr>
          <p:nvPr>
            <p:ph type="sldNum" sz="quarter" idx="10"/>
          </p:nvPr>
        </p:nvSpPr>
        <p:spPr/>
        <p:txBody>
          <a:bodyPr/>
          <a:lstStyle/>
          <a:p>
            <a:fld id="{AFA37226-B39E-4CDD-92B1-4EE77B2E2A25}" type="slidenum">
              <a:rPr lang="en-US" smtClean="0"/>
              <a:t>5</a:t>
            </a:fld>
            <a:endParaRPr lang="en-US"/>
          </a:p>
        </p:txBody>
      </p:sp>
    </p:spTree>
    <p:extLst>
      <p:ext uri="{BB962C8B-B14F-4D97-AF65-F5344CB8AC3E}">
        <p14:creationId xmlns:p14="http://schemas.microsoft.com/office/powerpoint/2010/main" val="28943315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9415" indent="-349415">
              <a:buFont typeface="Arial" panose="020B0604020202020204" pitchFamily="34" charset="0"/>
              <a:buChar char="•"/>
            </a:pPr>
            <a:r>
              <a:rPr lang="en-US" sz="1200" dirty="0" smtClean="0"/>
              <a:t>Let’s talk a little bit more about the components of the Smarter Balanced tests.</a:t>
            </a:r>
          </a:p>
          <a:p>
            <a:pPr marL="349415" indent="-349415">
              <a:buFont typeface="Arial" panose="020B0604020202020204" pitchFamily="34" charset="0"/>
              <a:buChar char="•"/>
            </a:pPr>
            <a:r>
              <a:rPr lang="en-US" sz="1200" dirty="0" smtClean="0"/>
              <a:t>The </a:t>
            </a:r>
            <a:r>
              <a:rPr lang="en-US" sz="1200" dirty="0"/>
              <a:t>majority of items that a student will see are computer-adaptive items. </a:t>
            </a:r>
            <a:r>
              <a:rPr lang="en-US" sz="1200" dirty="0" smtClean="0"/>
              <a:t>A student</a:t>
            </a:r>
            <a:r>
              <a:rPr lang="en-US" sz="1200" baseline="0" dirty="0" smtClean="0"/>
              <a:t> will see between 40 and 45 items in English-language arts depending on their grade level and between 30 and 35 items in math, again depending on their grade level.</a:t>
            </a:r>
            <a:endParaRPr lang="en-US" sz="1200" dirty="0"/>
          </a:p>
          <a:p>
            <a:pPr marL="349415" indent="-349415">
              <a:buFont typeface="Arial" panose="020B0604020202020204" pitchFamily="34" charset="0"/>
              <a:buChar char="•"/>
            </a:pPr>
            <a:r>
              <a:rPr lang="en-US" sz="1200" dirty="0"/>
              <a:t>All students will also participate in one performance task in each subject area</a:t>
            </a:r>
            <a:r>
              <a:rPr lang="en-US" sz="1200" dirty="0" smtClean="0"/>
              <a:t>.</a:t>
            </a:r>
          </a:p>
          <a:p>
            <a:pPr marL="349415" indent="-349415">
              <a:buFont typeface="Arial" panose="020B0604020202020204" pitchFamily="34" charset="0"/>
              <a:buChar char="•"/>
            </a:pPr>
            <a:r>
              <a:rPr lang="en-US" sz="1200" dirty="0" smtClean="0"/>
              <a:t>The next few</a:t>
            </a:r>
            <a:r>
              <a:rPr lang="en-US" sz="1200" baseline="0" dirty="0" smtClean="0"/>
              <a:t> slides give more information and examples of both computer-adaptive items and performance tasks.</a:t>
            </a:r>
            <a:endParaRPr lang="en-US" sz="1200" dirty="0"/>
          </a:p>
          <a:p>
            <a:endParaRPr lang="en-US" sz="1200" dirty="0" smtClean="0"/>
          </a:p>
          <a:p>
            <a:endParaRPr lang="en-US" sz="1200" dirty="0" smtClean="0"/>
          </a:p>
          <a:p>
            <a:endParaRPr lang="en-US" sz="1200" dirty="0"/>
          </a:p>
        </p:txBody>
      </p:sp>
      <p:sp>
        <p:nvSpPr>
          <p:cNvPr id="4" name="Slide Number Placeholder 3"/>
          <p:cNvSpPr>
            <a:spLocks noGrp="1"/>
          </p:cNvSpPr>
          <p:nvPr>
            <p:ph type="sldNum" sz="quarter" idx="10"/>
          </p:nvPr>
        </p:nvSpPr>
        <p:spPr/>
        <p:txBody>
          <a:bodyPr/>
          <a:lstStyle/>
          <a:p>
            <a:fld id="{AFA37226-B39E-4CDD-92B1-4EE77B2E2A25}" type="slidenum">
              <a:rPr lang="en-US" smtClean="0"/>
              <a:t>6</a:t>
            </a:fld>
            <a:endParaRPr lang="en-US"/>
          </a:p>
        </p:txBody>
      </p:sp>
    </p:spTree>
    <p:extLst>
      <p:ext uri="{BB962C8B-B14F-4D97-AF65-F5344CB8AC3E}">
        <p14:creationId xmlns:p14="http://schemas.microsoft.com/office/powerpoint/2010/main" val="8879371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smtClean="0"/>
              <a:t>Let’s talk a little bit more about the computer-adaptive items.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smtClean="0"/>
              <a:t>In a computer-adaptive testing system the system makes choices about what questions to give to students based on the students’ answers to previous test questions – that’s the “adaptive” quality of the system.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smtClean="0"/>
              <a:t>This means that unlike the previous paper and pencil system where most students saw the same test questions, the computer-adaptive test is completely customized to each student’s ability level.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smtClean="0"/>
              <a:t>This feature helps keep students engaged with the tests too. Again, under the paper and pencil forms a student who knew all the answers got bored and a student who might have struggled with answering difficult questions gave up.</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smtClean="0"/>
              <a:t>What’s also nice is that for many students, they will need to answer fewer questions taking less time that the old type of assessments because the new computer-adaptive system is so powerful. </a:t>
            </a:r>
          </a:p>
        </p:txBody>
      </p:sp>
      <p:sp>
        <p:nvSpPr>
          <p:cNvPr id="4" name="Slide Number Placeholder 3"/>
          <p:cNvSpPr>
            <a:spLocks noGrp="1"/>
          </p:cNvSpPr>
          <p:nvPr>
            <p:ph type="sldNum" sz="quarter" idx="10"/>
          </p:nvPr>
        </p:nvSpPr>
        <p:spPr/>
        <p:txBody>
          <a:bodyPr/>
          <a:lstStyle/>
          <a:p>
            <a:fld id="{AFA37226-B39E-4CDD-92B1-4EE77B2E2A25}" type="slidenum">
              <a:rPr lang="en-US" smtClean="0"/>
              <a:t>7</a:t>
            </a:fld>
            <a:endParaRPr lang="en-US"/>
          </a:p>
        </p:txBody>
      </p:sp>
    </p:spTree>
    <p:extLst>
      <p:ext uri="{BB962C8B-B14F-4D97-AF65-F5344CB8AC3E}">
        <p14:creationId xmlns:p14="http://schemas.microsoft.com/office/powerpoint/2010/main" val="10386633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Let’s explore</a:t>
            </a:r>
            <a:r>
              <a:rPr lang="en-US" baseline="0" dirty="0" smtClean="0"/>
              <a:t> a bit more about how the computer-adaptive testing system works. </a:t>
            </a:r>
          </a:p>
          <a:p>
            <a:pPr marL="171450" indent="-171450">
              <a:buFont typeface="Arial" panose="020B0604020202020204" pitchFamily="34" charset="0"/>
              <a:buChar char="•"/>
            </a:pPr>
            <a:r>
              <a:rPr lang="en-US" baseline="0" dirty="0" smtClean="0"/>
              <a:t>Up the vertical axis is item difficulty – the higher on the scale you go the more difficult the item</a:t>
            </a:r>
          </a:p>
          <a:p>
            <a:pPr marL="171450" indent="-171450">
              <a:buFont typeface="Arial" panose="020B0604020202020204" pitchFamily="34" charset="0"/>
              <a:buChar char="•"/>
            </a:pPr>
            <a:r>
              <a:rPr lang="en-US" baseline="0" dirty="0" smtClean="0"/>
              <a:t>You can see that the first question is at the half way mark – meaning about half of students get the question right and half get it wrong. This is the question that starts the computer algorithm.</a:t>
            </a:r>
          </a:p>
          <a:p>
            <a:pPr marL="171450" indent="-171450">
              <a:buFont typeface="Arial" panose="020B0604020202020204" pitchFamily="34" charset="0"/>
              <a:buChar char="•"/>
            </a:pPr>
            <a:r>
              <a:rPr lang="en-US" baseline="0" dirty="0" smtClean="0"/>
              <a:t>This student gets that first question correct so they are presented with another question that is more difficult. The student answers that question correctly and is presented with another more </a:t>
            </a:r>
            <a:r>
              <a:rPr lang="en-US" baseline="0" smtClean="0"/>
              <a:t>difficult </a:t>
            </a:r>
            <a:r>
              <a:rPr lang="en-US" baseline="0" smtClean="0"/>
              <a:t>question. </a:t>
            </a:r>
            <a:r>
              <a:rPr lang="en-US" baseline="0" dirty="0" smtClean="0"/>
              <a:t>The student answers this question incorrectly and you can see then receives an easier question…but a question that is still more difficult that the one they previously answered correctly. And the example goes on from there.</a:t>
            </a:r>
          </a:p>
          <a:p>
            <a:endParaRPr lang="en-US" dirty="0"/>
          </a:p>
        </p:txBody>
      </p:sp>
      <p:sp>
        <p:nvSpPr>
          <p:cNvPr id="4" name="Slide Number Placeholder 3"/>
          <p:cNvSpPr>
            <a:spLocks noGrp="1"/>
          </p:cNvSpPr>
          <p:nvPr>
            <p:ph type="sldNum" sz="quarter" idx="10"/>
          </p:nvPr>
        </p:nvSpPr>
        <p:spPr/>
        <p:txBody>
          <a:bodyPr/>
          <a:lstStyle/>
          <a:p>
            <a:fld id="{AFA37226-B39E-4CDD-92B1-4EE77B2E2A25}" type="slidenum">
              <a:rPr lang="en-US" smtClean="0"/>
              <a:t>8</a:t>
            </a:fld>
            <a:endParaRPr lang="en-US"/>
          </a:p>
        </p:txBody>
      </p:sp>
    </p:spTree>
    <p:extLst>
      <p:ext uri="{BB962C8B-B14F-4D97-AF65-F5344CB8AC3E}">
        <p14:creationId xmlns:p14="http://schemas.microsoft.com/office/powerpoint/2010/main" val="26266905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smtClean="0"/>
              <a:t>Now let’s look at an example of a test question in English-language</a:t>
            </a:r>
            <a:r>
              <a:rPr lang="en-US" baseline="0" dirty="0" smtClean="0"/>
              <a:t> arts at the elementary level.</a:t>
            </a:r>
            <a:endParaRPr lang="en-US" dirty="0" smtClean="0"/>
          </a:p>
          <a:p>
            <a:pPr marL="174708" indent="-174708">
              <a:buFont typeface="Arial" panose="020B0604020202020204" pitchFamily="34" charset="0"/>
              <a:buChar char="•"/>
            </a:pPr>
            <a:r>
              <a:rPr lang="en-US" dirty="0" smtClean="0"/>
              <a:t>[Click] Under the STAR Program, students were asked to read a passage and then answer</a:t>
            </a:r>
            <a:r>
              <a:rPr lang="en-US" baseline="0" dirty="0" smtClean="0"/>
              <a:t> a set of questions about what they read. They were always given multiple answer choices. </a:t>
            </a:r>
          </a:p>
          <a:p>
            <a:pPr marL="174708" indent="-174708">
              <a:buFont typeface="Arial" panose="020B0604020202020204" pitchFamily="34" charset="0"/>
              <a:buChar char="•"/>
            </a:pPr>
            <a:r>
              <a:rPr lang="en-US" baseline="0" dirty="0" smtClean="0"/>
              <a:t>Compare and contrast that type of question with this question from the new Smarter Balanced English-language arts test [Click]</a:t>
            </a:r>
          </a:p>
          <a:p>
            <a:pPr marL="174708" indent="-174708">
              <a:buFont typeface="Arial" panose="020B0604020202020204" pitchFamily="34" charset="0"/>
              <a:buChar char="•"/>
            </a:pPr>
            <a:r>
              <a:rPr lang="en-US" baseline="0" dirty="0" smtClean="0"/>
              <a:t>In this new type of question, the student is asked to read a portion of the passage and use information from the passage to explain an answer to the question. </a:t>
            </a:r>
          </a:p>
          <a:p>
            <a:pPr marL="174708" indent="-174708">
              <a:buFont typeface="Arial" panose="020B0604020202020204" pitchFamily="34" charset="0"/>
              <a:buChar char="•"/>
            </a:pPr>
            <a:r>
              <a:rPr lang="en-US" baseline="0" dirty="0" smtClean="0"/>
              <a:t>See how these new questions ask information in different ways making students think more critically about the question and sometimes use multiple source of information in order to find their answer.</a:t>
            </a:r>
          </a:p>
        </p:txBody>
      </p:sp>
      <p:sp>
        <p:nvSpPr>
          <p:cNvPr id="4" name="Slide Number Placeholder 3"/>
          <p:cNvSpPr>
            <a:spLocks noGrp="1"/>
          </p:cNvSpPr>
          <p:nvPr>
            <p:ph type="sldNum" sz="quarter" idx="10"/>
          </p:nvPr>
        </p:nvSpPr>
        <p:spPr/>
        <p:txBody>
          <a:bodyPr/>
          <a:lstStyle/>
          <a:p>
            <a:fld id="{AFA37226-B39E-4CDD-92B1-4EE77B2E2A25}" type="slidenum">
              <a:rPr lang="en-US" smtClean="0"/>
              <a:t>9</a:t>
            </a:fld>
            <a:endParaRPr lang="en-US"/>
          </a:p>
        </p:txBody>
      </p:sp>
    </p:spTree>
    <p:extLst>
      <p:ext uri="{BB962C8B-B14F-4D97-AF65-F5344CB8AC3E}">
        <p14:creationId xmlns:p14="http://schemas.microsoft.com/office/powerpoint/2010/main" val="1890980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08B3152-E065-4D14-B4A1-3F3FF3EC4102}" type="datetimeFigureOut">
              <a:rPr lang="en-US" smtClean="0"/>
              <a:t>3/12/2015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5E33B-99A4-419C-A4EE-9A0376A7A9C4}" type="slidenum">
              <a:rPr lang="en-US" smtClean="0"/>
              <a:t>‹#›</a:t>
            </a:fld>
            <a:endParaRPr lang="en-US"/>
          </a:p>
        </p:txBody>
      </p:sp>
    </p:spTree>
    <p:extLst>
      <p:ext uri="{BB962C8B-B14F-4D97-AF65-F5344CB8AC3E}">
        <p14:creationId xmlns:p14="http://schemas.microsoft.com/office/powerpoint/2010/main" val="3263051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8B3152-E065-4D14-B4A1-3F3FF3EC4102}" type="datetimeFigureOut">
              <a:rPr lang="en-US" smtClean="0"/>
              <a:t>3/12/2015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5E33B-99A4-419C-A4EE-9A0376A7A9C4}" type="slidenum">
              <a:rPr lang="en-US" smtClean="0"/>
              <a:t>‹#›</a:t>
            </a:fld>
            <a:endParaRPr lang="en-US"/>
          </a:p>
        </p:txBody>
      </p:sp>
    </p:spTree>
    <p:extLst>
      <p:ext uri="{BB962C8B-B14F-4D97-AF65-F5344CB8AC3E}">
        <p14:creationId xmlns:p14="http://schemas.microsoft.com/office/powerpoint/2010/main" val="3656884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8B3152-E065-4D14-B4A1-3F3FF3EC4102}" type="datetimeFigureOut">
              <a:rPr lang="en-US" smtClean="0"/>
              <a:t>3/12/2015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5E33B-99A4-419C-A4EE-9A0376A7A9C4}"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965478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8B3152-E065-4D14-B4A1-3F3FF3EC4102}" type="datetimeFigureOut">
              <a:rPr lang="en-US" smtClean="0"/>
              <a:t>3/12/2015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5E33B-99A4-419C-A4EE-9A0376A7A9C4}" type="slidenum">
              <a:rPr lang="en-US" smtClean="0"/>
              <a:t>‹#›</a:t>
            </a:fld>
            <a:endParaRPr lang="en-US"/>
          </a:p>
        </p:txBody>
      </p:sp>
    </p:spTree>
    <p:extLst>
      <p:ext uri="{BB962C8B-B14F-4D97-AF65-F5344CB8AC3E}">
        <p14:creationId xmlns:p14="http://schemas.microsoft.com/office/powerpoint/2010/main" val="28016654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8B3152-E065-4D14-B4A1-3F3FF3EC4102}" type="datetimeFigureOut">
              <a:rPr lang="en-US" smtClean="0"/>
              <a:t>3/12/2015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5E33B-99A4-419C-A4EE-9A0376A7A9C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712693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8B3152-E065-4D14-B4A1-3F3FF3EC4102}" type="datetimeFigureOut">
              <a:rPr lang="en-US" smtClean="0"/>
              <a:t>3/12/2015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5E33B-99A4-419C-A4EE-9A0376A7A9C4}" type="slidenum">
              <a:rPr lang="en-US" smtClean="0"/>
              <a:t>‹#›</a:t>
            </a:fld>
            <a:endParaRPr lang="en-US"/>
          </a:p>
        </p:txBody>
      </p:sp>
    </p:spTree>
    <p:extLst>
      <p:ext uri="{BB962C8B-B14F-4D97-AF65-F5344CB8AC3E}">
        <p14:creationId xmlns:p14="http://schemas.microsoft.com/office/powerpoint/2010/main" val="6874078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8B3152-E065-4D14-B4A1-3F3FF3EC4102}" type="datetimeFigureOut">
              <a:rPr lang="en-US" smtClean="0"/>
              <a:t>3/12/2015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5E33B-99A4-419C-A4EE-9A0376A7A9C4}" type="slidenum">
              <a:rPr lang="en-US" smtClean="0"/>
              <a:t>‹#›</a:t>
            </a:fld>
            <a:endParaRPr lang="en-US"/>
          </a:p>
        </p:txBody>
      </p:sp>
    </p:spTree>
    <p:extLst>
      <p:ext uri="{BB962C8B-B14F-4D97-AF65-F5344CB8AC3E}">
        <p14:creationId xmlns:p14="http://schemas.microsoft.com/office/powerpoint/2010/main" val="16549982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8B3152-E065-4D14-B4A1-3F3FF3EC4102}" type="datetimeFigureOut">
              <a:rPr lang="en-US" smtClean="0"/>
              <a:t>3/12/2015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5E33B-99A4-419C-A4EE-9A0376A7A9C4}" type="slidenum">
              <a:rPr lang="en-US" smtClean="0"/>
              <a:t>‹#›</a:t>
            </a:fld>
            <a:endParaRPr lang="en-US"/>
          </a:p>
        </p:txBody>
      </p:sp>
    </p:spTree>
    <p:extLst>
      <p:ext uri="{BB962C8B-B14F-4D97-AF65-F5344CB8AC3E}">
        <p14:creationId xmlns:p14="http://schemas.microsoft.com/office/powerpoint/2010/main" val="2640885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8B3152-E065-4D14-B4A1-3F3FF3EC4102}" type="datetimeFigureOut">
              <a:rPr lang="en-US" smtClean="0"/>
              <a:t>3/12/2015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5E33B-99A4-419C-A4EE-9A0376A7A9C4}" type="slidenum">
              <a:rPr lang="en-US" smtClean="0"/>
              <a:t>‹#›</a:t>
            </a:fld>
            <a:endParaRPr lang="en-US"/>
          </a:p>
        </p:txBody>
      </p:sp>
    </p:spTree>
    <p:extLst>
      <p:ext uri="{BB962C8B-B14F-4D97-AF65-F5344CB8AC3E}">
        <p14:creationId xmlns:p14="http://schemas.microsoft.com/office/powerpoint/2010/main" val="3677916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8B3152-E065-4D14-B4A1-3F3FF3EC4102}" type="datetimeFigureOut">
              <a:rPr lang="en-US" smtClean="0"/>
              <a:t>3/12/2015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5E33B-99A4-419C-A4EE-9A0376A7A9C4}" type="slidenum">
              <a:rPr lang="en-US" smtClean="0"/>
              <a:t>‹#›</a:t>
            </a:fld>
            <a:endParaRPr lang="en-US"/>
          </a:p>
        </p:txBody>
      </p:sp>
    </p:spTree>
    <p:extLst>
      <p:ext uri="{BB962C8B-B14F-4D97-AF65-F5344CB8AC3E}">
        <p14:creationId xmlns:p14="http://schemas.microsoft.com/office/powerpoint/2010/main" val="374513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08B3152-E065-4D14-B4A1-3F3FF3EC4102}" type="datetimeFigureOut">
              <a:rPr lang="en-US" smtClean="0"/>
              <a:t>3/12/2015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5E33B-99A4-419C-A4EE-9A0376A7A9C4}" type="slidenum">
              <a:rPr lang="en-US" smtClean="0"/>
              <a:t>‹#›</a:t>
            </a:fld>
            <a:endParaRPr lang="en-US"/>
          </a:p>
        </p:txBody>
      </p:sp>
    </p:spTree>
    <p:extLst>
      <p:ext uri="{BB962C8B-B14F-4D97-AF65-F5344CB8AC3E}">
        <p14:creationId xmlns:p14="http://schemas.microsoft.com/office/powerpoint/2010/main" val="1644519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08B3152-E065-4D14-B4A1-3F3FF3EC4102}" type="datetimeFigureOut">
              <a:rPr lang="en-US" smtClean="0"/>
              <a:t>3/12/2015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B5E33B-99A4-419C-A4EE-9A0376A7A9C4}" type="slidenum">
              <a:rPr lang="en-US" smtClean="0"/>
              <a:t>‹#›</a:t>
            </a:fld>
            <a:endParaRPr lang="en-US"/>
          </a:p>
        </p:txBody>
      </p:sp>
    </p:spTree>
    <p:extLst>
      <p:ext uri="{BB962C8B-B14F-4D97-AF65-F5344CB8AC3E}">
        <p14:creationId xmlns:p14="http://schemas.microsoft.com/office/powerpoint/2010/main" val="3656257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08B3152-E065-4D14-B4A1-3F3FF3EC4102}" type="datetimeFigureOut">
              <a:rPr lang="en-US" smtClean="0"/>
              <a:t>3/12/2015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B5E33B-99A4-419C-A4EE-9A0376A7A9C4}" type="slidenum">
              <a:rPr lang="en-US" smtClean="0"/>
              <a:t>‹#›</a:t>
            </a:fld>
            <a:endParaRPr lang="en-US"/>
          </a:p>
        </p:txBody>
      </p:sp>
    </p:spTree>
    <p:extLst>
      <p:ext uri="{BB962C8B-B14F-4D97-AF65-F5344CB8AC3E}">
        <p14:creationId xmlns:p14="http://schemas.microsoft.com/office/powerpoint/2010/main" val="1497799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8B3152-E065-4D14-B4A1-3F3FF3EC4102}" type="datetimeFigureOut">
              <a:rPr lang="en-US" smtClean="0"/>
              <a:t>3/12/2015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B5E33B-99A4-419C-A4EE-9A0376A7A9C4}" type="slidenum">
              <a:rPr lang="en-US" smtClean="0"/>
              <a:t>‹#›</a:t>
            </a:fld>
            <a:endParaRPr lang="en-US"/>
          </a:p>
        </p:txBody>
      </p:sp>
    </p:spTree>
    <p:extLst>
      <p:ext uri="{BB962C8B-B14F-4D97-AF65-F5344CB8AC3E}">
        <p14:creationId xmlns:p14="http://schemas.microsoft.com/office/powerpoint/2010/main" val="4005268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8B3152-E065-4D14-B4A1-3F3FF3EC4102}" type="datetimeFigureOut">
              <a:rPr lang="en-US" smtClean="0"/>
              <a:t>3/12/2015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5E33B-99A4-419C-A4EE-9A0376A7A9C4}" type="slidenum">
              <a:rPr lang="en-US" smtClean="0"/>
              <a:t>‹#›</a:t>
            </a:fld>
            <a:endParaRPr lang="en-US"/>
          </a:p>
        </p:txBody>
      </p:sp>
    </p:spTree>
    <p:extLst>
      <p:ext uri="{BB962C8B-B14F-4D97-AF65-F5344CB8AC3E}">
        <p14:creationId xmlns:p14="http://schemas.microsoft.com/office/powerpoint/2010/main" val="122591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8B3152-E065-4D14-B4A1-3F3FF3EC4102}" type="datetimeFigureOut">
              <a:rPr lang="en-US" smtClean="0"/>
              <a:t>3/12/2015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5E33B-99A4-419C-A4EE-9A0376A7A9C4}" type="slidenum">
              <a:rPr lang="en-US" smtClean="0"/>
              <a:t>‹#›</a:t>
            </a:fld>
            <a:endParaRPr lang="en-US"/>
          </a:p>
        </p:txBody>
      </p:sp>
    </p:spTree>
    <p:extLst>
      <p:ext uri="{BB962C8B-B14F-4D97-AF65-F5344CB8AC3E}">
        <p14:creationId xmlns:p14="http://schemas.microsoft.com/office/powerpoint/2010/main" val="2486712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08B3152-E065-4D14-B4A1-3F3FF3EC4102}" type="datetimeFigureOut">
              <a:rPr lang="en-US" smtClean="0"/>
              <a:t>3/12/2015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AB5E33B-99A4-419C-A4EE-9A0376A7A9C4}" type="slidenum">
              <a:rPr lang="en-US" smtClean="0"/>
              <a:t>‹#›</a:t>
            </a:fld>
            <a:endParaRPr lang="en-US"/>
          </a:p>
        </p:txBody>
      </p:sp>
    </p:spTree>
    <p:extLst>
      <p:ext uri="{BB962C8B-B14F-4D97-AF65-F5344CB8AC3E}">
        <p14:creationId xmlns:p14="http://schemas.microsoft.com/office/powerpoint/2010/main" val="162550737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tmp"/><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image" Target="../media/image10.tmp"/></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bac.portal.airast.org/practice-test/"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hyperlink" Target="http://www.cde.ca.gov/ta/tg/ca/"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www.smarterbalanced.org/" TargetMode="External"/><Relationship Id="rId5" Type="http://schemas.openxmlformats.org/officeDocument/2006/relationships/hyperlink" Target="http://www.smarterbalanced.org/wordpress/wp-content/uploads/2012/03/Smarter-Balanced-Parents-Factsheet.pdf" TargetMode="External"/><Relationship Id="rId4" Type="http://schemas.openxmlformats.org/officeDocument/2006/relationships/hyperlink" Target="http://www.cde.ca.gov/ta/tg/sa/sbcommonqa.asp" TargetMode="Externa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5.jpeg"/><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8.tm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4558" y="2404534"/>
            <a:ext cx="8299445" cy="1646302"/>
          </a:xfrm>
        </p:spPr>
        <p:txBody>
          <a:bodyPr/>
          <a:lstStyle/>
          <a:p>
            <a:r>
              <a:rPr lang="en-US" dirty="0" smtClean="0"/>
              <a:t>Understanding California’s </a:t>
            </a:r>
            <a:br>
              <a:rPr lang="en-US" dirty="0" smtClean="0"/>
            </a:br>
            <a:r>
              <a:rPr lang="en-US" dirty="0" smtClean="0"/>
              <a:t>New Testing System</a:t>
            </a:r>
            <a:endParaRPr lang="en-US" dirty="0"/>
          </a:p>
        </p:txBody>
      </p:sp>
      <p:sp>
        <p:nvSpPr>
          <p:cNvPr id="3" name="Subtitle 2"/>
          <p:cNvSpPr>
            <a:spLocks noGrp="1"/>
          </p:cNvSpPr>
          <p:nvPr>
            <p:ph type="subTitle" idx="1"/>
          </p:nvPr>
        </p:nvSpPr>
        <p:spPr>
          <a:xfrm>
            <a:off x="1495035" y="4171148"/>
            <a:ext cx="7766936" cy="1507756"/>
          </a:xfrm>
        </p:spPr>
        <p:txBody>
          <a:bodyPr>
            <a:normAutofit lnSpcReduction="10000"/>
          </a:bodyPr>
          <a:lstStyle/>
          <a:p>
            <a:r>
              <a:rPr lang="en-US" sz="3200" dirty="0" smtClean="0"/>
              <a:t>An Overview</a:t>
            </a:r>
          </a:p>
          <a:p>
            <a:endParaRPr lang="en-US" sz="2400" dirty="0" smtClean="0"/>
          </a:p>
          <a:p>
            <a:r>
              <a:rPr lang="en-US" sz="2400" dirty="0" smtClean="0"/>
              <a:t>March 2015</a:t>
            </a:r>
            <a:endParaRPr lang="en-US" sz="24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1410" y="5537095"/>
            <a:ext cx="2834886" cy="861135"/>
          </a:xfrm>
          <a:prstGeom prst="rect">
            <a:avLst/>
          </a:prstGeom>
        </p:spPr>
      </p:pic>
    </p:spTree>
    <p:extLst>
      <p:ext uri="{BB962C8B-B14F-4D97-AF65-F5344CB8AC3E}">
        <p14:creationId xmlns:p14="http://schemas.microsoft.com/office/powerpoint/2010/main" val="26489417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77334" y="609600"/>
            <a:ext cx="8596668" cy="729343"/>
          </a:xfrm>
        </p:spPr>
        <p:txBody>
          <a:bodyPr/>
          <a:lstStyle/>
          <a:p>
            <a:r>
              <a:rPr lang="en-US" b="1" dirty="0" smtClean="0"/>
              <a:t>What is Different: Mathematics</a:t>
            </a:r>
            <a:endParaRPr lang="en-US" b="1" dirty="0"/>
          </a:p>
        </p:txBody>
      </p:sp>
      <p:pic>
        <p:nvPicPr>
          <p:cNvPr id="8" name="Picture 7"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7334" y="1544199"/>
            <a:ext cx="6168950" cy="3931315"/>
          </a:xfrm>
          <a:prstGeom prst="rect">
            <a:avLst/>
          </a:prstGeom>
        </p:spPr>
      </p:pic>
      <p:pic>
        <p:nvPicPr>
          <p:cNvPr id="9" name="Picture 8"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92836" y="1338943"/>
            <a:ext cx="4069620" cy="5312643"/>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776892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What is Different: Mathematics</a:t>
            </a:r>
            <a:endParaRPr lang="en-US" b="1"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3199" y="1676400"/>
            <a:ext cx="10181203" cy="746825"/>
          </a:xfrm>
          <a:prstGeom prst="rect">
            <a:avLst/>
          </a:prstGeom>
          <a:ln>
            <a:noFill/>
          </a:ln>
          <a:effectLst>
            <a:outerShdw blurRad="190500" algn="tl" rotWithShape="0">
              <a:srgbClr val="000000">
                <a:alpha val="70000"/>
              </a:srgbClr>
            </a:outerShdw>
          </a:effectLst>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57600" y="2819400"/>
            <a:ext cx="7650531" cy="3665346"/>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8390602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a Performance Task?</a:t>
            </a:r>
            <a:endParaRPr lang="en-US" b="1" dirty="0"/>
          </a:p>
        </p:txBody>
      </p:sp>
      <p:sp>
        <p:nvSpPr>
          <p:cNvPr id="3" name="Content Placeholder 2"/>
          <p:cNvSpPr>
            <a:spLocks noGrp="1"/>
          </p:cNvSpPr>
          <p:nvPr>
            <p:ph idx="1"/>
          </p:nvPr>
        </p:nvSpPr>
        <p:spPr>
          <a:xfrm>
            <a:off x="677334" y="1491917"/>
            <a:ext cx="8596668" cy="4535904"/>
          </a:xfrm>
        </p:spPr>
        <p:txBody>
          <a:bodyPr>
            <a:noAutofit/>
          </a:bodyPr>
          <a:lstStyle/>
          <a:p>
            <a:r>
              <a:rPr lang="en-US" sz="2600" dirty="0" smtClean="0"/>
              <a:t>Activity that requires students to use multiple pieces of information to respond to a series of questions on their own (i.e. not multiple choice where the student selects an answer from a set of choices) </a:t>
            </a:r>
          </a:p>
          <a:p>
            <a:r>
              <a:rPr lang="en-US" sz="2600" dirty="0"/>
              <a:t>Three steps:</a:t>
            </a:r>
          </a:p>
          <a:p>
            <a:pPr marL="914400" lvl="1" indent="-457200">
              <a:buFont typeface="+mj-lt"/>
              <a:buAutoNum type="arabicPeriod"/>
            </a:pPr>
            <a:r>
              <a:rPr lang="en-US" sz="2400" dirty="0"/>
              <a:t>Classroom activity delivered by teacher</a:t>
            </a:r>
          </a:p>
          <a:p>
            <a:pPr marL="914400" lvl="1" indent="-457200">
              <a:buFont typeface="+mj-lt"/>
              <a:buAutoNum type="arabicPeriod"/>
            </a:pPr>
            <a:r>
              <a:rPr lang="en-US" sz="2400" dirty="0"/>
              <a:t>Independent work</a:t>
            </a:r>
          </a:p>
          <a:p>
            <a:pPr marL="914400" lvl="1" indent="-457200">
              <a:buFont typeface="+mj-lt"/>
              <a:buAutoNum type="arabicPeriod"/>
            </a:pPr>
            <a:r>
              <a:rPr lang="en-US" sz="2400" dirty="0"/>
              <a:t>Development of </a:t>
            </a:r>
            <a:r>
              <a:rPr lang="en-US" sz="2400" dirty="0" smtClean="0"/>
              <a:t>response</a:t>
            </a:r>
          </a:p>
          <a:p>
            <a:pPr marL="514350" indent="-457200"/>
            <a:r>
              <a:rPr lang="en-US" sz="2600" dirty="0"/>
              <a:t>The performance tasks are given via the computer, but they are not computer-adaptive; all students in a given grade get the same performance task.</a:t>
            </a:r>
          </a:p>
          <a:p>
            <a:pPr marL="514350" indent="-457200">
              <a:buFont typeface="+mj-lt"/>
              <a:buAutoNum type="arabicPeriod"/>
            </a:pPr>
            <a:endParaRPr lang="en-US" sz="2600" dirty="0"/>
          </a:p>
          <a:p>
            <a:endParaRPr lang="en-US" sz="2600" dirty="0"/>
          </a:p>
        </p:txBody>
      </p:sp>
    </p:spTree>
    <p:extLst>
      <p:ext uri="{BB962C8B-B14F-4D97-AF65-F5344CB8AC3E}">
        <p14:creationId xmlns:p14="http://schemas.microsoft.com/office/powerpoint/2010/main" val="6358754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Example of a Performance Task</a:t>
            </a:r>
            <a:r>
              <a:rPr lang="en-US" dirty="0" smtClean="0"/>
              <a:t/>
            </a:r>
            <a:br>
              <a:rPr lang="en-US" dirty="0" smtClean="0"/>
            </a:br>
            <a:r>
              <a:rPr lang="en-US" sz="2400" dirty="0"/>
              <a:t>Smarter Balanced Practice Test; </a:t>
            </a:r>
            <a:r>
              <a:rPr lang="en-US" sz="2400" dirty="0" smtClean="0"/>
              <a:t>Grade 5 Math - Problem</a:t>
            </a:r>
            <a:endParaRPr lang="en-US" sz="2400"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984" y="1725529"/>
            <a:ext cx="7239000" cy="50482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7367616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Example of a Performance Task</a:t>
            </a:r>
            <a:r>
              <a:rPr lang="en-US" dirty="0" smtClean="0"/>
              <a:t/>
            </a:r>
            <a:br>
              <a:rPr lang="en-US" dirty="0" smtClean="0"/>
            </a:br>
            <a:r>
              <a:rPr lang="en-US" sz="2400" dirty="0"/>
              <a:t>Smarter Balanced Practice Test; </a:t>
            </a:r>
            <a:r>
              <a:rPr lang="en-US" sz="2400" dirty="0" smtClean="0"/>
              <a:t>Grade 5 Math – Question 1</a:t>
            </a:r>
            <a:endParaRPr lang="en-US" sz="24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4334" y="1808495"/>
            <a:ext cx="8628723" cy="497355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7404898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Example of a Performance Task</a:t>
            </a:r>
            <a:r>
              <a:rPr lang="en-US" dirty="0" smtClean="0"/>
              <a:t/>
            </a:r>
            <a:br>
              <a:rPr lang="en-US" dirty="0" smtClean="0"/>
            </a:br>
            <a:r>
              <a:rPr lang="en-US" sz="2400" dirty="0"/>
              <a:t>Smarter Balanced Practice Test; </a:t>
            </a:r>
            <a:r>
              <a:rPr lang="en-US" sz="2400" dirty="0" smtClean="0"/>
              <a:t>Grade 5 Math – Question 2</a:t>
            </a:r>
            <a:endParaRPr lang="en-US" sz="2400"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502" y="1895976"/>
            <a:ext cx="10325100" cy="31623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8191283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Example of a Performance Task</a:t>
            </a:r>
            <a:r>
              <a:rPr lang="en-US" dirty="0" smtClean="0"/>
              <a:t/>
            </a:r>
            <a:br>
              <a:rPr lang="en-US" dirty="0" smtClean="0"/>
            </a:br>
            <a:r>
              <a:rPr lang="en-US" sz="2400" dirty="0"/>
              <a:t>Smarter Balanced Practice Test; </a:t>
            </a:r>
            <a:r>
              <a:rPr lang="en-US" sz="2400" dirty="0" smtClean="0"/>
              <a:t>Grade 5 Math – Question 3</a:t>
            </a:r>
            <a:endParaRPr lang="en-US" sz="2400"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864" y="1619640"/>
            <a:ext cx="7832557" cy="509448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3327192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8827613" cy="1320800"/>
          </a:xfrm>
        </p:spPr>
        <p:txBody>
          <a:bodyPr/>
          <a:lstStyle/>
          <a:p>
            <a:r>
              <a:rPr lang="en-US" b="1" dirty="0" smtClean="0"/>
              <a:t>Components of the Performance Tasks</a:t>
            </a:r>
            <a:endParaRPr lang="en-US" b="1" dirty="0"/>
          </a:p>
        </p:txBody>
      </p:sp>
      <p:sp>
        <p:nvSpPr>
          <p:cNvPr id="3" name="Content Placeholder 2"/>
          <p:cNvSpPr>
            <a:spLocks noGrp="1"/>
          </p:cNvSpPr>
          <p:nvPr>
            <p:ph idx="1"/>
          </p:nvPr>
        </p:nvSpPr>
        <p:spPr>
          <a:xfrm>
            <a:off x="677334" y="1720517"/>
            <a:ext cx="8596668" cy="4535904"/>
          </a:xfrm>
        </p:spPr>
        <p:txBody>
          <a:bodyPr>
            <a:noAutofit/>
          </a:bodyPr>
          <a:lstStyle/>
          <a:p>
            <a:r>
              <a:rPr lang="en-US" sz="2600" dirty="0" smtClean="0"/>
              <a:t>Combines knowledge and skills across multiple content strands within a content area </a:t>
            </a:r>
          </a:p>
          <a:p>
            <a:r>
              <a:rPr lang="en-US" sz="2600" dirty="0" smtClean="0"/>
              <a:t>Reflects a real-world task or scenario</a:t>
            </a:r>
          </a:p>
          <a:p>
            <a:r>
              <a:rPr lang="en-US" sz="2600" dirty="0" smtClean="0"/>
              <a:t>Usually multi-step</a:t>
            </a:r>
          </a:p>
          <a:p>
            <a:r>
              <a:rPr lang="en-US" sz="2600" dirty="0" smtClean="0"/>
              <a:t>Requires</a:t>
            </a:r>
          </a:p>
          <a:p>
            <a:pPr lvl="1"/>
            <a:r>
              <a:rPr lang="en-US" sz="2400" dirty="0" smtClean="0"/>
              <a:t>Management </a:t>
            </a:r>
            <a:r>
              <a:rPr lang="en-US" sz="2400" dirty="0"/>
              <a:t>of information and </a:t>
            </a:r>
            <a:r>
              <a:rPr lang="en-US" sz="2400" dirty="0" smtClean="0"/>
              <a:t>ideas</a:t>
            </a:r>
          </a:p>
          <a:p>
            <a:pPr lvl="1"/>
            <a:r>
              <a:rPr lang="en-US" sz="2400" dirty="0"/>
              <a:t>Demonstration of 21st Century skills needed for college and career (critical thinking, analysis and synthesis of information from multiple sources</a:t>
            </a:r>
            <a:r>
              <a:rPr lang="en-US" sz="2400" dirty="0" smtClean="0"/>
              <a:t>)</a:t>
            </a:r>
          </a:p>
          <a:p>
            <a:pPr lvl="1"/>
            <a:endParaRPr lang="en-US" sz="2400" dirty="0"/>
          </a:p>
          <a:p>
            <a:endParaRPr lang="en-US" sz="2600" dirty="0"/>
          </a:p>
        </p:txBody>
      </p:sp>
    </p:spTree>
    <p:extLst>
      <p:ext uri="{BB962C8B-B14F-4D97-AF65-F5344CB8AC3E}">
        <p14:creationId xmlns:p14="http://schemas.microsoft.com/office/powerpoint/2010/main" val="35211805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75745" y="693130"/>
            <a:ext cx="4185623" cy="576262"/>
          </a:xfrm>
        </p:spPr>
        <p:txBody>
          <a:bodyPr/>
          <a:lstStyle/>
          <a:p>
            <a:r>
              <a:rPr lang="en-US" sz="3200" b="1" dirty="0" smtClean="0">
                <a:solidFill>
                  <a:schemeClr val="accent2">
                    <a:lumMod val="60000"/>
                    <a:lumOff val="40000"/>
                  </a:schemeClr>
                </a:solidFill>
              </a:rPr>
              <a:t>Spring 2014</a:t>
            </a:r>
            <a:endParaRPr lang="en-US" sz="3200" b="1" dirty="0">
              <a:solidFill>
                <a:schemeClr val="accent2">
                  <a:lumMod val="60000"/>
                  <a:lumOff val="40000"/>
                </a:schemeClr>
              </a:solidFill>
            </a:endParaRPr>
          </a:p>
        </p:txBody>
      </p:sp>
      <p:sp>
        <p:nvSpPr>
          <p:cNvPr id="4" name="Content Placeholder 3"/>
          <p:cNvSpPr>
            <a:spLocks noGrp="1"/>
          </p:cNvSpPr>
          <p:nvPr>
            <p:ph sz="half" idx="2"/>
          </p:nvPr>
        </p:nvSpPr>
        <p:spPr>
          <a:xfrm>
            <a:off x="663713" y="1630340"/>
            <a:ext cx="4185623" cy="3304117"/>
          </a:xfrm>
        </p:spPr>
        <p:txBody>
          <a:bodyPr>
            <a:noAutofit/>
          </a:bodyPr>
          <a:lstStyle/>
          <a:p>
            <a:r>
              <a:rPr lang="en-US" sz="2400" dirty="0" smtClean="0"/>
              <a:t>Field Test</a:t>
            </a:r>
          </a:p>
          <a:p>
            <a:r>
              <a:rPr lang="en-US" sz="2400" dirty="0" smtClean="0"/>
              <a:t>Students tried out the technology and got familiar with new question types and the way that the testing system works.</a:t>
            </a:r>
          </a:p>
          <a:p>
            <a:r>
              <a:rPr lang="en-US" sz="2400" dirty="0" smtClean="0"/>
              <a:t>No results because it was a “test of the test” or “trial run”</a:t>
            </a:r>
            <a:endParaRPr lang="en-US" sz="2400" dirty="0"/>
          </a:p>
        </p:txBody>
      </p:sp>
      <p:sp>
        <p:nvSpPr>
          <p:cNvPr id="5" name="Text Placeholder 4"/>
          <p:cNvSpPr>
            <a:spLocks noGrp="1"/>
          </p:cNvSpPr>
          <p:nvPr>
            <p:ph type="body" sz="quarter" idx="3"/>
          </p:nvPr>
        </p:nvSpPr>
        <p:spPr>
          <a:xfrm>
            <a:off x="5088383" y="693130"/>
            <a:ext cx="4185618" cy="576262"/>
          </a:xfrm>
        </p:spPr>
        <p:txBody>
          <a:bodyPr/>
          <a:lstStyle/>
          <a:p>
            <a:r>
              <a:rPr lang="en-US" sz="3200" b="1" dirty="0" smtClean="0">
                <a:solidFill>
                  <a:schemeClr val="accent2">
                    <a:lumMod val="60000"/>
                    <a:lumOff val="40000"/>
                  </a:schemeClr>
                </a:solidFill>
              </a:rPr>
              <a:t>Spring 2015</a:t>
            </a:r>
            <a:endParaRPr lang="en-US" sz="3200" b="1" dirty="0">
              <a:solidFill>
                <a:schemeClr val="accent2">
                  <a:lumMod val="60000"/>
                  <a:lumOff val="40000"/>
                </a:schemeClr>
              </a:solidFill>
            </a:endParaRPr>
          </a:p>
        </p:txBody>
      </p:sp>
      <p:sp>
        <p:nvSpPr>
          <p:cNvPr id="6" name="Content Placeholder 5"/>
          <p:cNvSpPr>
            <a:spLocks noGrp="1"/>
          </p:cNvSpPr>
          <p:nvPr>
            <p:ph sz="quarter" idx="4"/>
          </p:nvPr>
        </p:nvSpPr>
        <p:spPr>
          <a:xfrm>
            <a:off x="5076352" y="1630340"/>
            <a:ext cx="4185617" cy="3304117"/>
          </a:xfrm>
        </p:spPr>
        <p:txBody>
          <a:bodyPr>
            <a:noAutofit/>
          </a:bodyPr>
          <a:lstStyle/>
          <a:p>
            <a:r>
              <a:rPr lang="en-US" sz="2400" dirty="0" smtClean="0"/>
              <a:t>Operational Test</a:t>
            </a:r>
          </a:p>
          <a:p>
            <a:r>
              <a:rPr lang="en-US" sz="2400" dirty="0" smtClean="0"/>
              <a:t>Results will be reported</a:t>
            </a:r>
          </a:p>
          <a:p>
            <a:pPr lvl="1"/>
            <a:r>
              <a:rPr lang="en-US" sz="2400" dirty="0" smtClean="0"/>
              <a:t>District-level</a:t>
            </a:r>
          </a:p>
          <a:p>
            <a:pPr lvl="1"/>
            <a:r>
              <a:rPr lang="en-US" sz="2400" dirty="0" smtClean="0"/>
              <a:t>School-level</a:t>
            </a:r>
          </a:p>
          <a:p>
            <a:pPr lvl="1"/>
            <a:r>
              <a:rPr lang="en-US" sz="2400" dirty="0" smtClean="0"/>
              <a:t>Student</a:t>
            </a:r>
            <a:endParaRPr lang="en-US" sz="2400" dirty="0"/>
          </a:p>
        </p:txBody>
      </p:sp>
    </p:spTree>
    <p:extLst>
      <p:ext uri="{BB962C8B-B14F-4D97-AF65-F5344CB8AC3E}">
        <p14:creationId xmlns:p14="http://schemas.microsoft.com/office/powerpoint/2010/main" val="3458406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build="p"/>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b="1" dirty="0" smtClean="0">
                <a:ea typeface="ＭＳ Ｐゴシック" pitchFamily="34" charset="-128"/>
              </a:rPr>
              <a:t>New Results</a:t>
            </a:r>
          </a:p>
        </p:txBody>
      </p:sp>
      <p:sp>
        <p:nvSpPr>
          <p:cNvPr id="20483" name="Content Placeholder 2"/>
          <p:cNvSpPr>
            <a:spLocks noGrp="1"/>
          </p:cNvSpPr>
          <p:nvPr>
            <p:ph idx="1"/>
          </p:nvPr>
        </p:nvSpPr>
        <p:spPr>
          <a:xfrm>
            <a:off x="434473" y="1716505"/>
            <a:ext cx="9144000" cy="4343400"/>
          </a:xfrm>
        </p:spPr>
        <p:txBody>
          <a:bodyPr>
            <a:normAutofit/>
          </a:bodyPr>
          <a:lstStyle/>
          <a:p>
            <a:r>
              <a:rPr lang="en-US" altLang="en-US" sz="2600" dirty="0">
                <a:ea typeface="ＭＳ Ｐゴシック" pitchFamily="34" charset="-128"/>
              </a:rPr>
              <a:t>This year’s results will set a new baseline for progress students will make over time</a:t>
            </a:r>
            <a:r>
              <a:rPr lang="en-US" altLang="en-US" sz="2600" dirty="0" smtClean="0">
                <a:ea typeface="ＭＳ Ｐゴシック" pitchFamily="34" charset="-128"/>
              </a:rPr>
              <a:t>.</a:t>
            </a:r>
          </a:p>
          <a:p>
            <a:pPr lvl="1"/>
            <a:r>
              <a:rPr lang="en-US" altLang="en-US" sz="2400" b="1" i="1" dirty="0" smtClean="0">
                <a:ea typeface="ＭＳ Ｐゴシック" pitchFamily="34" charset="-128"/>
              </a:rPr>
              <a:t>Results can not be compared to prior years.</a:t>
            </a:r>
          </a:p>
          <a:p>
            <a:r>
              <a:rPr lang="en-US" altLang="en-US" sz="2600" dirty="0" smtClean="0">
                <a:ea typeface="ＭＳ Ｐゴシック" pitchFamily="34" charset="-128"/>
              </a:rPr>
              <a:t>More information about results</a:t>
            </a:r>
            <a:br>
              <a:rPr lang="en-US" altLang="en-US" sz="2600" dirty="0" smtClean="0">
                <a:ea typeface="ＭＳ Ｐゴシック" pitchFamily="34" charset="-128"/>
              </a:rPr>
            </a:br>
            <a:r>
              <a:rPr lang="en-US" altLang="en-US" sz="2600" dirty="0" smtClean="0">
                <a:ea typeface="ＭＳ Ｐゴシック" pitchFamily="34" charset="-128"/>
              </a:rPr>
              <a:t>will be provided in the future</a:t>
            </a:r>
            <a:br>
              <a:rPr lang="en-US" altLang="en-US" sz="2600" dirty="0" smtClean="0">
                <a:ea typeface="ＭＳ Ｐゴシック" pitchFamily="34" charset="-128"/>
              </a:rPr>
            </a:br>
            <a:r>
              <a:rPr lang="en-US" altLang="en-US" sz="2600" dirty="0" smtClean="0">
                <a:ea typeface="ＭＳ Ｐゴシック" pitchFamily="34" charset="-128"/>
              </a:rPr>
              <a:t>– the California Department of </a:t>
            </a:r>
            <a:br>
              <a:rPr lang="en-US" altLang="en-US" sz="2600" dirty="0" smtClean="0">
                <a:ea typeface="ＭＳ Ｐゴシック" pitchFamily="34" charset="-128"/>
              </a:rPr>
            </a:br>
            <a:r>
              <a:rPr lang="en-US" altLang="en-US" sz="2600" dirty="0" smtClean="0">
                <a:ea typeface="ＭＳ Ｐゴシック" pitchFamily="34" charset="-128"/>
              </a:rPr>
              <a:t>Education is still working out </a:t>
            </a:r>
            <a:br>
              <a:rPr lang="en-US" altLang="en-US" sz="2600" dirty="0" smtClean="0">
                <a:ea typeface="ＭＳ Ｐゴシック" pitchFamily="34" charset="-128"/>
              </a:rPr>
            </a:br>
            <a:r>
              <a:rPr lang="en-US" altLang="en-US" sz="2600" dirty="0" smtClean="0">
                <a:ea typeface="ＭＳ Ｐゴシック" pitchFamily="34" charset="-128"/>
              </a:rPr>
              <a:t>final details.</a:t>
            </a:r>
            <a:endParaRPr lang="en-US" altLang="en-US" sz="2600" dirty="0">
              <a:ea typeface="ＭＳ Ｐゴシック" pitchFamily="34" charset="-128"/>
            </a:endParaRPr>
          </a:p>
        </p:txBody>
      </p:sp>
      <p:sp>
        <p:nvSpPr>
          <p:cNvPr id="4" name="Slide Number Placeholder 3"/>
          <p:cNvSpPr>
            <a:spLocks noGrp="1"/>
          </p:cNvSpPr>
          <p:nvPr>
            <p:ph type="sldNum" sz="quarter" idx="12"/>
          </p:nvPr>
        </p:nvSpPr>
        <p:spPr/>
        <p:txBody>
          <a:bodyPr/>
          <a:lstStyle/>
          <a:p>
            <a:pPr>
              <a:defRPr/>
            </a:pPr>
            <a:fld id="{A0187556-25D7-42CC-8452-CC23C76B54F9}" type="slidenum">
              <a:rPr lang="en-US" altLang="en-US" smtClean="0"/>
              <a:pPr>
                <a:defRPr/>
              </a:pPr>
              <a:t>19</a:t>
            </a:fld>
            <a:endParaRPr lang="en-US" altLang="en-US"/>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12685" y="3358858"/>
            <a:ext cx="3451632" cy="3102099"/>
          </a:xfrm>
          <a:prstGeom prst="rect">
            <a:avLst/>
          </a:prstGeom>
        </p:spPr>
      </p:pic>
    </p:spTree>
    <p:extLst>
      <p:ext uri="{BB962C8B-B14F-4D97-AF65-F5344CB8AC3E}">
        <p14:creationId xmlns:p14="http://schemas.microsoft.com/office/powerpoint/2010/main" val="4615051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Overview of the Presentation</a:t>
            </a:r>
            <a:endParaRPr lang="en-US" b="1" dirty="0"/>
          </a:p>
        </p:txBody>
      </p:sp>
      <p:sp>
        <p:nvSpPr>
          <p:cNvPr id="3" name="Content Placeholder 2"/>
          <p:cNvSpPr>
            <a:spLocks noGrp="1"/>
          </p:cNvSpPr>
          <p:nvPr>
            <p:ph idx="1"/>
          </p:nvPr>
        </p:nvSpPr>
        <p:spPr>
          <a:xfrm>
            <a:off x="4211051" y="1864799"/>
            <a:ext cx="5026855" cy="3911869"/>
          </a:xfrm>
        </p:spPr>
        <p:txBody>
          <a:bodyPr>
            <a:normAutofit/>
          </a:bodyPr>
          <a:lstStyle/>
          <a:p>
            <a:r>
              <a:rPr lang="en-US" sz="2400" dirty="0" smtClean="0"/>
              <a:t>What is the new testing system?</a:t>
            </a:r>
          </a:p>
          <a:p>
            <a:r>
              <a:rPr lang="en-US" sz="2400" dirty="0" smtClean="0"/>
              <a:t>Why is it necessary?</a:t>
            </a:r>
          </a:p>
          <a:p>
            <a:r>
              <a:rPr lang="en-US" sz="2400" dirty="0" smtClean="0"/>
              <a:t>What do the new tests measure and how?</a:t>
            </a:r>
          </a:p>
          <a:p>
            <a:r>
              <a:rPr lang="en-US" sz="2400" dirty="0" smtClean="0"/>
              <a:t>How can I help my child prepare?</a:t>
            </a:r>
          </a:p>
          <a:p>
            <a:r>
              <a:rPr lang="en-US" sz="2400" dirty="0" smtClean="0"/>
              <a:t>Where can I go for more information?</a:t>
            </a:r>
          </a:p>
          <a:p>
            <a:endParaRPr lang="en-US" sz="2400" dirty="0" smtClean="0"/>
          </a:p>
          <a:p>
            <a:endParaRPr lang="en-US" sz="24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037" y="2478408"/>
            <a:ext cx="3320861" cy="2201875"/>
          </a:xfrm>
          <a:prstGeom prst="rect">
            <a:avLst/>
          </a:prstGeom>
        </p:spPr>
      </p:pic>
    </p:spTree>
    <p:extLst>
      <p:ext uri="{BB962C8B-B14F-4D97-AF65-F5344CB8AC3E}">
        <p14:creationId xmlns:p14="http://schemas.microsoft.com/office/powerpoint/2010/main" val="30423106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8984025" cy="1320800"/>
          </a:xfrm>
        </p:spPr>
        <p:txBody>
          <a:bodyPr/>
          <a:lstStyle/>
          <a:p>
            <a:r>
              <a:rPr lang="en-US" b="1" dirty="0" smtClean="0"/>
              <a:t>How Can You Help Your Child?</a:t>
            </a:r>
            <a:endParaRPr lang="en-US" b="1" dirty="0"/>
          </a:p>
        </p:txBody>
      </p:sp>
      <p:sp>
        <p:nvSpPr>
          <p:cNvPr id="3" name="Content Placeholder 2"/>
          <p:cNvSpPr>
            <a:spLocks noGrp="1"/>
          </p:cNvSpPr>
          <p:nvPr>
            <p:ph idx="1"/>
          </p:nvPr>
        </p:nvSpPr>
        <p:spPr>
          <a:xfrm>
            <a:off x="677334" y="1467853"/>
            <a:ext cx="8596668" cy="4573510"/>
          </a:xfrm>
        </p:spPr>
        <p:txBody>
          <a:bodyPr>
            <a:normAutofit fontScale="92500"/>
          </a:bodyPr>
          <a:lstStyle/>
          <a:p>
            <a:r>
              <a:rPr lang="en-US" sz="2200" dirty="0" smtClean="0"/>
              <a:t>Discuss the new tests with your child. Make sure he or she is not scared or anxious about the new tests.</a:t>
            </a:r>
          </a:p>
          <a:p>
            <a:r>
              <a:rPr lang="en-US" sz="2200" dirty="0" smtClean="0"/>
              <a:t>With older children, explain that the new tests were created to help him or her better prepare for college and career.</a:t>
            </a:r>
          </a:p>
          <a:p>
            <a:r>
              <a:rPr lang="en-US" sz="2200" dirty="0" smtClean="0"/>
              <a:t>Explain to your child that the new tests will be more challenging for them, especially the first few times they take them.</a:t>
            </a:r>
          </a:p>
          <a:p>
            <a:r>
              <a:rPr lang="en-US" sz="2200" dirty="0" smtClean="0"/>
              <a:t>Tell your child that you and his or her teacher have high expectations and that you are both there to help them every step of the way.</a:t>
            </a:r>
          </a:p>
          <a:p>
            <a:r>
              <a:rPr lang="en-US" sz="2200" dirty="0" smtClean="0"/>
              <a:t>Review test results with your child, bringing your child’s teacher into the discussion as necessary.</a:t>
            </a:r>
          </a:p>
          <a:p>
            <a:r>
              <a:rPr lang="en-US" sz="2200" dirty="0" smtClean="0"/>
              <a:t>Make sure your child gets a good night’s sleep and a nutritious breakfast before testing.</a:t>
            </a:r>
          </a:p>
          <a:p>
            <a:endParaRPr lang="en-US" dirty="0"/>
          </a:p>
        </p:txBody>
      </p:sp>
      <p:sp>
        <p:nvSpPr>
          <p:cNvPr id="4" name="TextBox 3"/>
          <p:cNvSpPr txBox="1"/>
          <p:nvPr/>
        </p:nvSpPr>
        <p:spPr>
          <a:xfrm>
            <a:off x="866274" y="6273225"/>
            <a:ext cx="5948808" cy="584775"/>
          </a:xfrm>
          <a:prstGeom prst="rect">
            <a:avLst/>
          </a:prstGeom>
          <a:noFill/>
        </p:spPr>
        <p:txBody>
          <a:bodyPr wrap="none" rtlCol="0">
            <a:spAutoFit/>
          </a:bodyPr>
          <a:lstStyle/>
          <a:p>
            <a:r>
              <a:rPr lang="en-US" sz="1400" dirty="0"/>
              <a:t>Source: National PTA “Parent’s Guide to New Assessments in California”</a:t>
            </a:r>
          </a:p>
          <a:p>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35453" y="4993064"/>
            <a:ext cx="2808120" cy="1572547"/>
          </a:xfrm>
          <a:prstGeom prst="rect">
            <a:avLst/>
          </a:prstGeom>
        </p:spPr>
      </p:pic>
    </p:spTree>
    <p:extLst>
      <p:ext uri="{BB962C8B-B14F-4D97-AF65-F5344CB8AC3E}">
        <p14:creationId xmlns:p14="http://schemas.microsoft.com/office/powerpoint/2010/main" val="18865973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Take a Practice Test</a:t>
            </a:r>
            <a:endParaRPr lang="en-US" b="1" dirty="0"/>
          </a:p>
        </p:txBody>
      </p:sp>
      <p:sp>
        <p:nvSpPr>
          <p:cNvPr id="3" name="Content Placeholder 2"/>
          <p:cNvSpPr>
            <a:spLocks noGrp="1"/>
          </p:cNvSpPr>
          <p:nvPr>
            <p:ph idx="1"/>
          </p:nvPr>
        </p:nvSpPr>
        <p:spPr>
          <a:xfrm>
            <a:off x="665302" y="1667294"/>
            <a:ext cx="8596668" cy="4601159"/>
          </a:xfrm>
        </p:spPr>
        <p:txBody>
          <a:bodyPr>
            <a:normAutofit/>
          </a:bodyPr>
          <a:lstStyle/>
          <a:p>
            <a:r>
              <a:rPr lang="en-US" sz="2400" dirty="0"/>
              <a:t>The practice tests can be taken by parents, teachers, students, and others to review the type of test questions that students will see in different grades and subjects.</a:t>
            </a:r>
          </a:p>
          <a:p>
            <a:r>
              <a:rPr lang="en-US" sz="2400" dirty="0" smtClean="0"/>
              <a:t>Practice tests are available at </a:t>
            </a:r>
            <a:r>
              <a:rPr lang="en-US" sz="2400" dirty="0" smtClean="0">
                <a:hlinkClick r:id="rId3"/>
              </a:rPr>
              <a:t>http://sbac.portal.airast.org/practice-test/</a:t>
            </a:r>
            <a:r>
              <a:rPr lang="en-US" sz="2400" dirty="0" smtClean="0"/>
              <a:t>. </a:t>
            </a:r>
          </a:p>
          <a:p>
            <a:pPr lvl="1"/>
            <a:r>
              <a:rPr lang="en-US" sz="2200" dirty="0" smtClean="0"/>
              <a:t>Once on the website above, click on the green box near the bottom of the screen that says “Student Interface Practice and Training Tests” </a:t>
            </a:r>
            <a:endParaRPr lang="en-US" sz="2200" dirty="0"/>
          </a:p>
          <a:p>
            <a:pPr lvl="1"/>
            <a:r>
              <a:rPr lang="en-US" sz="2200" dirty="0" smtClean="0"/>
              <a:t>Then click “Sign-in” on the next screen to get started.</a:t>
            </a:r>
          </a:p>
          <a:p>
            <a:pPr lvl="1"/>
            <a:r>
              <a:rPr lang="en-US" sz="2200" dirty="0" smtClean="0"/>
              <a:t>Select a grade and then follow the instructions.</a:t>
            </a:r>
          </a:p>
          <a:p>
            <a:endParaRPr lang="en-US" sz="240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97008" y="3912027"/>
            <a:ext cx="1353801" cy="13315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551112" y="5450305"/>
            <a:ext cx="1545896" cy="12794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ight Arrow 4"/>
          <p:cNvSpPr/>
          <p:nvPr/>
        </p:nvSpPr>
        <p:spPr>
          <a:xfrm>
            <a:off x="9360568" y="4421645"/>
            <a:ext cx="613611" cy="439113"/>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8" name="Right Arrow 7"/>
          <p:cNvSpPr/>
          <p:nvPr/>
        </p:nvSpPr>
        <p:spPr>
          <a:xfrm>
            <a:off x="7723684" y="5908463"/>
            <a:ext cx="613611" cy="439113"/>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674765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85457"/>
          </a:xfrm>
        </p:spPr>
        <p:txBody>
          <a:bodyPr>
            <a:normAutofit fontScale="90000"/>
          </a:bodyPr>
          <a:lstStyle/>
          <a:p>
            <a:r>
              <a:rPr lang="en-US" b="1" dirty="0" smtClean="0"/>
              <a:t>Testing Schedule</a:t>
            </a:r>
            <a:endParaRPr lang="en-US" b="1" dirty="0"/>
          </a:p>
        </p:txBody>
      </p:sp>
      <p:sp>
        <p:nvSpPr>
          <p:cNvPr id="9" name="Rounded Rectangle 8"/>
          <p:cNvSpPr/>
          <p:nvPr/>
        </p:nvSpPr>
        <p:spPr>
          <a:xfrm>
            <a:off x="655721" y="2502565"/>
            <a:ext cx="4776537" cy="16242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Our District will test between XXX and XXX</a:t>
            </a:r>
            <a:endParaRPr lang="en-US" sz="2400" b="1" dirty="0"/>
          </a:p>
        </p:txBody>
      </p:sp>
      <p:sp>
        <p:nvSpPr>
          <p:cNvPr id="10" name="Rounded Rectangle 9"/>
          <p:cNvSpPr/>
          <p:nvPr/>
        </p:nvSpPr>
        <p:spPr>
          <a:xfrm>
            <a:off x="5745079" y="986588"/>
            <a:ext cx="3356810" cy="143175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Individual schools schedule their own testing dates within the dates above</a:t>
            </a:r>
            <a:endParaRPr lang="en-US" dirty="0"/>
          </a:p>
        </p:txBody>
      </p:sp>
      <p:sp>
        <p:nvSpPr>
          <p:cNvPr id="11" name="Rounded Rectangle 10"/>
          <p:cNvSpPr/>
          <p:nvPr/>
        </p:nvSpPr>
        <p:spPr>
          <a:xfrm>
            <a:off x="5745079" y="4126828"/>
            <a:ext cx="3356810" cy="143175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More information about when your child will test will be sent home by his or her principal</a:t>
            </a:r>
            <a:endParaRPr lang="en-US" dirty="0"/>
          </a:p>
        </p:txBody>
      </p:sp>
      <p:sp>
        <p:nvSpPr>
          <p:cNvPr id="13" name="Down Arrow 12"/>
          <p:cNvSpPr/>
          <p:nvPr/>
        </p:nvSpPr>
        <p:spPr>
          <a:xfrm>
            <a:off x="7020426" y="2743198"/>
            <a:ext cx="806115" cy="974558"/>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solidFill>
                <a:schemeClr val="accent2">
                  <a:lumMod val="75000"/>
                </a:schemeClr>
              </a:solidFill>
            </a:endParaRPr>
          </a:p>
        </p:txBody>
      </p:sp>
    </p:spTree>
    <p:extLst>
      <p:ext uri="{BB962C8B-B14F-4D97-AF65-F5344CB8AC3E}">
        <p14:creationId xmlns:p14="http://schemas.microsoft.com/office/powerpoint/2010/main" val="37385466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smtClean="0">
                <a:ea typeface="ＭＳ Ｐゴシック" pitchFamily="34" charset="-128"/>
              </a:rPr>
              <a:t>For Further Information</a:t>
            </a:r>
          </a:p>
        </p:txBody>
      </p:sp>
      <p:sp>
        <p:nvSpPr>
          <p:cNvPr id="26627" name="Content Placeholder 2"/>
          <p:cNvSpPr>
            <a:spLocks noGrp="1"/>
          </p:cNvSpPr>
          <p:nvPr>
            <p:ph idx="1"/>
          </p:nvPr>
        </p:nvSpPr>
        <p:spPr>
          <a:xfrm>
            <a:off x="418543" y="1427747"/>
            <a:ext cx="8845773" cy="4953000"/>
          </a:xfrm>
        </p:spPr>
        <p:txBody>
          <a:bodyPr>
            <a:normAutofit/>
          </a:bodyPr>
          <a:lstStyle/>
          <a:p>
            <a:pPr marL="0" indent="0" algn="ctr">
              <a:spcBef>
                <a:spcPct val="0"/>
              </a:spcBef>
              <a:buFontTx/>
              <a:buNone/>
            </a:pPr>
            <a:endParaRPr lang="en-US" altLang="en-US" sz="900" dirty="0" smtClean="0">
              <a:ea typeface="ＭＳ Ｐゴシック" pitchFamily="34" charset="-128"/>
            </a:endParaRPr>
          </a:p>
          <a:p>
            <a:pPr marL="0" indent="0" algn="ctr">
              <a:spcBef>
                <a:spcPct val="0"/>
              </a:spcBef>
              <a:buFontTx/>
              <a:buNone/>
            </a:pPr>
            <a:r>
              <a:rPr lang="en-US" altLang="en-US" sz="2000" b="1" dirty="0">
                <a:solidFill>
                  <a:srgbClr val="C00000"/>
                </a:solidFill>
                <a:ea typeface="ＭＳ Ｐゴシック" pitchFamily="34" charset="-128"/>
              </a:rPr>
              <a:t>[Your District’s Testing Department Name]</a:t>
            </a:r>
          </a:p>
          <a:p>
            <a:pPr marL="0" indent="0" algn="ctr">
              <a:spcBef>
                <a:spcPct val="0"/>
              </a:spcBef>
              <a:buFontTx/>
              <a:buNone/>
            </a:pPr>
            <a:r>
              <a:rPr lang="en-US" altLang="en-US" sz="2000" b="1" dirty="0" smtClean="0">
                <a:solidFill>
                  <a:srgbClr val="C00000"/>
                </a:solidFill>
                <a:ea typeface="ＭＳ Ｐゴシック" pitchFamily="34" charset="-128"/>
              </a:rPr>
              <a:t>[Your District’s Testing Web page]</a:t>
            </a:r>
            <a:br>
              <a:rPr lang="en-US" altLang="en-US" sz="2000" b="1" dirty="0" smtClean="0">
                <a:solidFill>
                  <a:srgbClr val="C00000"/>
                </a:solidFill>
                <a:ea typeface="ＭＳ Ｐゴシック" pitchFamily="34" charset="-128"/>
              </a:rPr>
            </a:br>
            <a:endParaRPr lang="en-US" altLang="en-US" sz="2000" b="1" dirty="0">
              <a:ea typeface="ＭＳ Ｐゴシック" pitchFamily="34" charset="-128"/>
            </a:endParaRPr>
          </a:p>
          <a:p>
            <a:pPr marL="0" indent="0" algn="ctr">
              <a:spcBef>
                <a:spcPct val="0"/>
              </a:spcBef>
              <a:buFontTx/>
              <a:buNone/>
            </a:pPr>
            <a:r>
              <a:rPr lang="en-US" altLang="en-US" sz="2000" b="1" dirty="0" smtClean="0">
                <a:ea typeface="ＭＳ Ｐゴシック" pitchFamily="34" charset="-128"/>
              </a:rPr>
              <a:t>California Department of Education’s CAASPP Web page</a:t>
            </a:r>
          </a:p>
          <a:p>
            <a:pPr marL="0" indent="0" algn="ctr">
              <a:spcBef>
                <a:spcPct val="0"/>
              </a:spcBef>
              <a:buFontTx/>
              <a:buNone/>
            </a:pPr>
            <a:r>
              <a:rPr lang="en-US" altLang="en-US" sz="2200" dirty="0" smtClean="0">
                <a:ea typeface="ＭＳ Ｐゴシック" pitchFamily="34" charset="-128"/>
                <a:hlinkClick r:id="rId3"/>
              </a:rPr>
              <a:t>http://www.cde.ca.gov/ta/tg/ca/</a:t>
            </a:r>
            <a:r>
              <a:rPr lang="en-US" altLang="en-US" sz="2200" dirty="0" smtClean="0">
                <a:ea typeface="ＭＳ Ｐゴシック" pitchFamily="34" charset="-128"/>
              </a:rPr>
              <a:t> </a:t>
            </a:r>
            <a:r>
              <a:rPr lang="en-US" altLang="en-US" sz="2200" b="1" dirty="0" smtClean="0">
                <a:ea typeface="ＭＳ Ｐゴシック" pitchFamily="34" charset="-128"/>
              </a:rPr>
              <a:t/>
            </a:r>
            <a:br>
              <a:rPr lang="en-US" altLang="en-US" sz="2200" b="1" dirty="0" smtClean="0">
                <a:ea typeface="ＭＳ Ｐゴシック" pitchFamily="34" charset="-128"/>
              </a:rPr>
            </a:br>
            <a:endParaRPr lang="en-US" altLang="en-US" sz="2200" b="1" dirty="0" smtClean="0">
              <a:ea typeface="ＭＳ Ｐゴシック" pitchFamily="34" charset="-128"/>
            </a:endParaRPr>
          </a:p>
          <a:p>
            <a:pPr marL="0" indent="0" algn="ctr">
              <a:spcBef>
                <a:spcPct val="0"/>
              </a:spcBef>
              <a:buFontTx/>
              <a:buNone/>
            </a:pPr>
            <a:r>
              <a:rPr lang="en-US" altLang="en-US" sz="2000" b="1" dirty="0" smtClean="0">
                <a:ea typeface="ＭＳ Ｐゴシック" pitchFamily="34" charset="-128"/>
              </a:rPr>
              <a:t>Frequently Asked Questions about CAASPP</a:t>
            </a:r>
          </a:p>
          <a:p>
            <a:pPr marL="0" indent="0" algn="ctr">
              <a:spcBef>
                <a:spcPct val="0"/>
              </a:spcBef>
              <a:buFontTx/>
              <a:buNone/>
            </a:pPr>
            <a:r>
              <a:rPr lang="en-US" altLang="en-US" sz="2000" dirty="0" smtClean="0">
                <a:ea typeface="ＭＳ Ｐゴシック" pitchFamily="34" charset="-128"/>
                <a:hlinkClick r:id="rId4"/>
              </a:rPr>
              <a:t>http://www.cde.ca.gov/ta/tg/sa/sbcommonqa.asp</a:t>
            </a:r>
            <a:r>
              <a:rPr lang="en-US" altLang="en-US" sz="2000" dirty="0" smtClean="0">
                <a:ea typeface="ＭＳ Ｐゴシック" pitchFamily="34" charset="-128"/>
              </a:rPr>
              <a:t> </a:t>
            </a:r>
          </a:p>
          <a:p>
            <a:pPr marL="0" indent="0" algn="ctr">
              <a:spcBef>
                <a:spcPct val="0"/>
              </a:spcBef>
              <a:buFontTx/>
              <a:buNone/>
            </a:pPr>
            <a:endParaRPr lang="en-US" altLang="en-US" sz="2000" b="1" dirty="0" smtClean="0">
              <a:ea typeface="ＭＳ Ｐゴシック" pitchFamily="34" charset="-128"/>
            </a:endParaRPr>
          </a:p>
          <a:p>
            <a:pPr marL="0" indent="0" algn="ctr">
              <a:spcBef>
                <a:spcPct val="0"/>
              </a:spcBef>
              <a:buFontTx/>
              <a:buNone/>
            </a:pPr>
            <a:r>
              <a:rPr lang="en-US" altLang="en-US" sz="2000" b="1" dirty="0" smtClean="0">
                <a:ea typeface="ＭＳ Ｐゴシック" pitchFamily="34" charset="-128"/>
              </a:rPr>
              <a:t>Parent Fact Sheet from Smarter Balanced</a:t>
            </a:r>
          </a:p>
          <a:p>
            <a:pPr marL="0" indent="0" algn="ctr">
              <a:spcBef>
                <a:spcPct val="0"/>
              </a:spcBef>
              <a:buFontTx/>
              <a:buNone/>
            </a:pPr>
            <a:r>
              <a:rPr lang="en-US" altLang="en-US" sz="2000" dirty="0" smtClean="0">
                <a:ea typeface="ＭＳ Ｐゴシック" pitchFamily="34" charset="-128"/>
                <a:hlinkClick r:id="rId5"/>
              </a:rPr>
              <a:t>http://www.smarterbalanced.org/wordpress/wp-content/uploads/2012/03/Smarter-Balanced-Parents-Factsheet.pdf</a:t>
            </a:r>
            <a:r>
              <a:rPr lang="en-US" altLang="en-US" sz="2000" dirty="0" smtClean="0">
                <a:ea typeface="ＭＳ Ｐゴシック" pitchFamily="34" charset="-128"/>
              </a:rPr>
              <a:t> </a:t>
            </a:r>
          </a:p>
          <a:p>
            <a:pPr marL="0" indent="0" algn="ctr">
              <a:spcBef>
                <a:spcPct val="0"/>
              </a:spcBef>
              <a:buFontTx/>
              <a:buNone/>
            </a:pPr>
            <a:endParaRPr lang="en-US" altLang="en-US" sz="2000" b="1" dirty="0" smtClean="0">
              <a:ea typeface="ＭＳ Ｐゴシック" pitchFamily="34" charset="-128"/>
            </a:endParaRPr>
          </a:p>
          <a:p>
            <a:pPr marL="0" indent="0" algn="ctr">
              <a:spcBef>
                <a:spcPct val="0"/>
              </a:spcBef>
              <a:buFontTx/>
              <a:buNone/>
            </a:pPr>
            <a:r>
              <a:rPr lang="en-US" altLang="en-US" sz="2000" b="1" dirty="0" smtClean="0">
                <a:ea typeface="ＭＳ Ｐゴシック" pitchFamily="34" charset="-128"/>
              </a:rPr>
              <a:t>Smarter Balanced Assessment Consortium website</a:t>
            </a:r>
          </a:p>
          <a:p>
            <a:pPr marL="0" indent="0" algn="ctr">
              <a:spcBef>
                <a:spcPct val="0"/>
              </a:spcBef>
              <a:buFontTx/>
              <a:buNone/>
            </a:pPr>
            <a:r>
              <a:rPr lang="en-US" altLang="en-US" sz="2000" dirty="0" smtClean="0">
                <a:ea typeface="ＭＳ Ｐゴシック" pitchFamily="34" charset="-128"/>
                <a:hlinkClick r:id="rId6"/>
              </a:rPr>
              <a:t>http://www.smarterbalanced.org</a:t>
            </a:r>
            <a:r>
              <a:rPr lang="en-US" altLang="en-US" sz="2000" dirty="0" smtClean="0">
                <a:ea typeface="ＭＳ Ｐゴシック" pitchFamily="34" charset="-128"/>
              </a:rPr>
              <a:t>    </a:t>
            </a:r>
          </a:p>
        </p:txBody>
      </p:sp>
      <p:sp>
        <p:nvSpPr>
          <p:cNvPr id="36868"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9FBDAE98-8A0A-4C41-B161-267548056D38}" type="slidenum">
              <a:rPr lang="en-US" altLang="en-US" smtClean="0">
                <a:solidFill>
                  <a:srgbClr val="000000"/>
                </a:solidFill>
                <a:ea typeface="ＭＳ Ｐゴシック" pitchFamily="34" charset="-128"/>
              </a:rPr>
              <a:pPr fontAlgn="base">
                <a:spcBef>
                  <a:spcPct val="0"/>
                </a:spcBef>
                <a:spcAft>
                  <a:spcPct val="0"/>
                </a:spcAft>
                <a:defRPr/>
              </a:pPr>
              <a:t>23</a:t>
            </a:fld>
            <a:endParaRPr lang="en-US" altLang="en-US" smtClean="0">
              <a:solidFill>
                <a:srgbClr val="000000"/>
              </a:solidFill>
              <a:ea typeface="ＭＳ Ｐゴシック" pitchFamily="34" charset="-128"/>
            </a:endParaRPr>
          </a:p>
        </p:txBody>
      </p:sp>
    </p:spTree>
    <p:extLst>
      <p:ext uri="{BB962C8B-B14F-4D97-AF65-F5344CB8AC3E}">
        <p14:creationId xmlns:p14="http://schemas.microsoft.com/office/powerpoint/2010/main" val="14537562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9190" y="400812"/>
            <a:ext cx="10515600" cy="1325563"/>
          </a:xfrm>
        </p:spPr>
        <p:txBody>
          <a:bodyPr/>
          <a:lstStyle/>
          <a:p>
            <a:r>
              <a:rPr lang="en-US" b="1" dirty="0" smtClean="0"/>
              <a:t>California State Testing Programs</a:t>
            </a:r>
            <a:endParaRPr lang="en-US" b="1" dirty="0"/>
          </a:p>
        </p:txBody>
      </p:sp>
      <p:graphicFrame>
        <p:nvGraphicFramePr>
          <p:cNvPr id="6" name="Diagram 5"/>
          <p:cNvGraphicFramePr/>
          <p:nvPr>
            <p:extLst>
              <p:ext uri="{D42A27DB-BD31-4B8C-83A1-F6EECF244321}">
                <p14:modId xmlns:p14="http://schemas.microsoft.com/office/powerpoint/2010/main" val="1288894010"/>
              </p:ext>
            </p:extLst>
          </p:nvPr>
        </p:nvGraphicFramePr>
        <p:xfrm>
          <a:off x="962526" y="1046747"/>
          <a:ext cx="8688467" cy="58882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2105526" y="2302305"/>
            <a:ext cx="1824632" cy="369332"/>
          </a:xfrm>
          <a:prstGeom prst="rect">
            <a:avLst/>
          </a:prstGeom>
          <a:noFill/>
        </p:spPr>
        <p:txBody>
          <a:bodyPr wrap="square" rtlCol="0">
            <a:spAutoFit/>
          </a:bodyPr>
          <a:lstStyle/>
          <a:p>
            <a:r>
              <a:rPr lang="en-US" dirty="0" smtClean="0"/>
              <a:t>Grades 5, 7 &amp; 9</a:t>
            </a:r>
          </a:p>
        </p:txBody>
      </p:sp>
      <p:sp>
        <p:nvSpPr>
          <p:cNvPr id="8" name="TextBox 7"/>
          <p:cNvSpPr txBox="1"/>
          <p:nvPr/>
        </p:nvSpPr>
        <p:spPr>
          <a:xfrm>
            <a:off x="2200782" y="5141935"/>
            <a:ext cx="1485095" cy="646331"/>
          </a:xfrm>
          <a:prstGeom prst="rect">
            <a:avLst/>
          </a:prstGeom>
          <a:noFill/>
        </p:spPr>
        <p:txBody>
          <a:bodyPr wrap="square" rtlCol="0">
            <a:spAutoFit/>
          </a:bodyPr>
          <a:lstStyle/>
          <a:p>
            <a:pPr algn="ctr"/>
            <a:r>
              <a:rPr lang="en-US" dirty="0" smtClean="0"/>
              <a:t>Grades 10, 11 &amp;12</a:t>
            </a:r>
            <a:endParaRPr lang="en-US" dirty="0"/>
          </a:p>
        </p:txBody>
      </p:sp>
      <p:sp>
        <p:nvSpPr>
          <p:cNvPr id="9" name="TextBox 8"/>
          <p:cNvSpPr txBox="1"/>
          <p:nvPr/>
        </p:nvSpPr>
        <p:spPr>
          <a:xfrm>
            <a:off x="4050831" y="5126820"/>
            <a:ext cx="1973655" cy="646331"/>
          </a:xfrm>
          <a:prstGeom prst="rect">
            <a:avLst/>
          </a:prstGeom>
          <a:noFill/>
        </p:spPr>
        <p:txBody>
          <a:bodyPr wrap="square" rtlCol="0">
            <a:spAutoFit/>
          </a:bodyPr>
          <a:lstStyle/>
          <a:p>
            <a:r>
              <a:rPr lang="en-US" dirty="0" smtClean="0"/>
              <a:t>English Learner Students</a:t>
            </a:r>
            <a:endParaRPr lang="en-US" dirty="0"/>
          </a:p>
        </p:txBody>
      </p:sp>
      <p:sp>
        <p:nvSpPr>
          <p:cNvPr id="10" name="TextBox 9"/>
          <p:cNvSpPr txBox="1"/>
          <p:nvPr/>
        </p:nvSpPr>
        <p:spPr>
          <a:xfrm>
            <a:off x="4050831" y="1932973"/>
            <a:ext cx="2186970" cy="553998"/>
          </a:xfrm>
          <a:prstGeom prst="rect">
            <a:avLst/>
          </a:prstGeom>
          <a:noFill/>
        </p:spPr>
        <p:txBody>
          <a:bodyPr wrap="square" rtlCol="0">
            <a:spAutoFit/>
          </a:bodyPr>
          <a:lstStyle/>
          <a:p>
            <a:r>
              <a:rPr lang="en-US" dirty="0" smtClean="0"/>
              <a:t>Grades 3-8 &amp; 11</a:t>
            </a:r>
          </a:p>
          <a:p>
            <a:r>
              <a:rPr lang="en-US" sz="1200" dirty="0" smtClean="0"/>
              <a:t>     &amp; Grades 5, 8, 10 Science</a:t>
            </a:r>
          </a:p>
        </p:txBody>
      </p:sp>
      <p:sp>
        <p:nvSpPr>
          <p:cNvPr id="2" name="Curved Down Arrow 1"/>
          <p:cNvSpPr/>
          <p:nvPr/>
        </p:nvSpPr>
        <p:spPr>
          <a:xfrm>
            <a:off x="6436895" y="1439950"/>
            <a:ext cx="2035483" cy="77002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TextBox 2"/>
          <p:cNvSpPr txBox="1"/>
          <p:nvPr/>
        </p:nvSpPr>
        <p:spPr>
          <a:xfrm>
            <a:off x="7229699" y="2486971"/>
            <a:ext cx="2485359" cy="1200329"/>
          </a:xfrm>
          <a:prstGeom prst="rect">
            <a:avLst/>
          </a:prstGeom>
          <a:noFill/>
          <a:ln w="57150">
            <a:solidFill>
              <a:schemeClr val="accent5">
                <a:lumMod val="60000"/>
                <a:lumOff val="40000"/>
              </a:schemeClr>
            </a:solidFill>
          </a:ln>
        </p:spPr>
        <p:txBody>
          <a:bodyPr wrap="none" rtlCol="0">
            <a:spAutoFit/>
          </a:bodyPr>
          <a:lstStyle/>
          <a:p>
            <a:pPr algn="ctr"/>
            <a:r>
              <a:rPr lang="en-US" dirty="0" smtClean="0"/>
              <a:t>Replaces previous </a:t>
            </a:r>
          </a:p>
          <a:p>
            <a:pPr algn="ctr"/>
            <a:r>
              <a:rPr lang="en-US" dirty="0" smtClean="0"/>
              <a:t>Standardized</a:t>
            </a:r>
          </a:p>
          <a:p>
            <a:pPr algn="ctr"/>
            <a:r>
              <a:rPr lang="en-US" dirty="0" smtClean="0"/>
              <a:t>Testing and Reporting </a:t>
            </a:r>
            <a:br>
              <a:rPr lang="en-US" dirty="0" smtClean="0"/>
            </a:br>
            <a:r>
              <a:rPr lang="en-US" dirty="0" smtClean="0"/>
              <a:t>(STAR) Program</a:t>
            </a:r>
            <a:endParaRPr lang="en-US" dirty="0"/>
          </a:p>
        </p:txBody>
      </p:sp>
    </p:spTree>
    <p:extLst>
      <p:ext uri="{BB962C8B-B14F-4D97-AF65-F5344CB8AC3E}">
        <p14:creationId xmlns:p14="http://schemas.microsoft.com/office/powerpoint/2010/main" val="332776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California Assessment of Student Performance and Progress (CAASPP)</a:t>
            </a:r>
            <a:endParaRPr lang="en-US" b="1" dirty="0"/>
          </a:p>
        </p:txBody>
      </p:sp>
      <p:graphicFrame>
        <p:nvGraphicFramePr>
          <p:cNvPr id="9" name="Diagram 8"/>
          <p:cNvGraphicFramePr/>
          <p:nvPr>
            <p:extLst>
              <p:ext uri="{D42A27DB-BD31-4B8C-83A1-F6EECF244321}">
                <p14:modId xmlns:p14="http://schemas.microsoft.com/office/powerpoint/2010/main" val="1990090059"/>
              </p:ext>
            </p:extLst>
          </p:nvPr>
        </p:nvGraphicFramePr>
        <p:xfrm>
          <a:off x="756465" y="1893172"/>
          <a:ext cx="8062683" cy="46881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25475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graphicEl>
                                              <a:dgm id="{D59CB3FE-722C-44CE-9E38-256DECD4B500}"/>
                                            </p:graphicEl>
                                          </p:spTgt>
                                        </p:tgtEl>
                                        <p:attrNameLst>
                                          <p:attrName>style.visibility</p:attrName>
                                        </p:attrNameLst>
                                      </p:cBhvr>
                                      <p:to>
                                        <p:strVal val="visible"/>
                                      </p:to>
                                    </p:set>
                                    <p:animEffect transition="in" filter="fade">
                                      <p:cBhvr>
                                        <p:cTn id="7" dur="1000"/>
                                        <p:tgtEl>
                                          <p:spTgt spid="9">
                                            <p:graphicEl>
                                              <a:dgm id="{D59CB3FE-722C-44CE-9E38-256DECD4B500}"/>
                                            </p:graphicEl>
                                          </p:spTgt>
                                        </p:tgtEl>
                                      </p:cBhvr>
                                    </p:animEffect>
                                    <p:anim calcmode="lin" valueType="num">
                                      <p:cBhvr>
                                        <p:cTn id="8" dur="1000" fill="hold"/>
                                        <p:tgtEl>
                                          <p:spTgt spid="9">
                                            <p:graphicEl>
                                              <a:dgm id="{D59CB3FE-722C-44CE-9E38-256DECD4B500}"/>
                                            </p:graphicEl>
                                          </p:spTgt>
                                        </p:tgtEl>
                                        <p:attrNameLst>
                                          <p:attrName>ppt_x</p:attrName>
                                        </p:attrNameLst>
                                      </p:cBhvr>
                                      <p:tavLst>
                                        <p:tav tm="0">
                                          <p:val>
                                            <p:strVal val="#ppt_x"/>
                                          </p:val>
                                        </p:tav>
                                        <p:tav tm="100000">
                                          <p:val>
                                            <p:strVal val="#ppt_x"/>
                                          </p:val>
                                        </p:tav>
                                      </p:tavLst>
                                    </p:anim>
                                    <p:anim calcmode="lin" valueType="num">
                                      <p:cBhvr>
                                        <p:cTn id="9" dur="1000" fill="hold"/>
                                        <p:tgtEl>
                                          <p:spTgt spid="9">
                                            <p:graphicEl>
                                              <a:dgm id="{D59CB3FE-722C-44CE-9E38-256DECD4B500}"/>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graphicEl>
                                              <a:dgm id="{B2797526-1B00-4A25-8A84-A0966B8F985F}"/>
                                            </p:graphicEl>
                                          </p:spTgt>
                                        </p:tgtEl>
                                        <p:attrNameLst>
                                          <p:attrName>style.visibility</p:attrName>
                                        </p:attrNameLst>
                                      </p:cBhvr>
                                      <p:to>
                                        <p:strVal val="visible"/>
                                      </p:to>
                                    </p:set>
                                    <p:animEffect transition="in" filter="fade">
                                      <p:cBhvr>
                                        <p:cTn id="14" dur="1000"/>
                                        <p:tgtEl>
                                          <p:spTgt spid="9">
                                            <p:graphicEl>
                                              <a:dgm id="{B2797526-1B00-4A25-8A84-A0966B8F985F}"/>
                                            </p:graphicEl>
                                          </p:spTgt>
                                        </p:tgtEl>
                                      </p:cBhvr>
                                    </p:animEffect>
                                    <p:anim calcmode="lin" valueType="num">
                                      <p:cBhvr>
                                        <p:cTn id="15" dur="1000" fill="hold"/>
                                        <p:tgtEl>
                                          <p:spTgt spid="9">
                                            <p:graphicEl>
                                              <a:dgm id="{B2797526-1B00-4A25-8A84-A0966B8F985F}"/>
                                            </p:graphicEl>
                                          </p:spTgt>
                                        </p:tgtEl>
                                        <p:attrNameLst>
                                          <p:attrName>ppt_x</p:attrName>
                                        </p:attrNameLst>
                                      </p:cBhvr>
                                      <p:tavLst>
                                        <p:tav tm="0">
                                          <p:val>
                                            <p:strVal val="#ppt_x"/>
                                          </p:val>
                                        </p:tav>
                                        <p:tav tm="100000">
                                          <p:val>
                                            <p:strVal val="#ppt_x"/>
                                          </p:val>
                                        </p:tav>
                                      </p:tavLst>
                                    </p:anim>
                                    <p:anim calcmode="lin" valueType="num">
                                      <p:cBhvr>
                                        <p:cTn id="16" dur="1000" fill="hold"/>
                                        <p:tgtEl>
                                          <p:spTgt spid="9">
                                            <p:graphicEl>
                                              <a:dgm id="{B2797526-1B00-4A25-8A84-A0966B8F985F}"/>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graphicEl>
                                              <a:dgm id="{6488271C-E7E8-4822-AF11-6177802061AB}"/>
                                            </p:graphicEl>
                                          </p:spTgt>
                                        </p:tgtEl>
                                        <p:attrNameLst>
                                          <p:attrName>style.visibility</p:attrName>
                                        </p:attrNameLst>
                                      </p:cBhvr>
                                      <p:to>
                                        <p:strVal val="visible"/>
                                      </p:to>
                                    </p:set>
                                    <p:animEffect transition="in" filter="fade">
                                      <p:cBhvr>
                                        <p:cTn id="21" dur="1000"/>
                                        <p:tgtEl>
                                          <p:spTgt spid="9">
                                            <p:graphicEl>
                                              <a:dgm id="{6488271C-E7E8-4822-AF11-6177802061AB}"/>
                                            </p:graphicEl>
                                          </p:spTgt>
                                        </p:tgtEl>
                                      </p:cBhvr>
                                    </p:animEffect>
                                    <p:anim calcmode="lin" valueType="num">
                                      <p:cBhvr>
                                        <p:cTn id="22" dur="1000" fill="hold"/>
                                        <p:tgtEl>
                                          <p:spTgt spid="9">
                                            <p:graphicEl>
                                              <a:dgm id="{6488271C-E7E8-4822-AF11-6177802061AB}"/>
                                            </p:graphicEl>
                                          </p:spTgt>
                                        </p:tgtEl>
                                        <p:attrNameLst>
                                          <p:attrName>ppt_x</p:attrName>
                                        </p:attrNameLst>
                                      </p:cBhvr>
                                      <p:tavLst>
                                        <p:tav tm="0">
                                          <p:val>
                                            <p:strVal val="#ppt_x"/>
                                          </p:val>
                                        </p:tav>
                                        <p:tav tm="100000">
                                          <p:val>
                                            <p:strVal val="#ppt_x"/>
                                          </p:val>
                                        </p:tav>
                                      </p:tavLst>
                                    </p:anim>
                                    <p:anim calcmode="lin" valueType="num">
                                      <p:cBhvr>
                                        <p:cTn id="23" dur="1000" fill="hold"/>
                                        <p:tgtEl>
                                          <p:spTgt spid="9">
                                            <p:graphicEl>
                                              <a:dgm id="{6488271C-E7E8-4822-AF11-6177802061AB}"/>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graphicEl>
                                              <a:dgm id="{7CA2A5F5-86F3-4B40-8CD8-11053EB76483}"/>
                                            </p:graphicEl>
                                          </p:spTgt>
                                        </p:tgtEl>
                                        <p:attrNameLst>
                                          <p:attrName>style.visibility</p:attrName>
                                        </p:attrNameLst>
                                      </p:cBhvr>
                                      <p:to>
                                        <p:strVal val="visible"/>
                                      </p:to>
                                    </p:set>
                                    <p:animEffect transition="in" filter="fade">
                                      <p:cBhvr>
                                        <p:cTn id="28" dur="1000"/>
                                        <p:tgtEl>
                                          <p:spTgt spid="9">
                                            <p:graphicEl>
                                              <a:dgm id="{7CA2A5F5-86F3-4B40-8CD8-11053EB76483}"/>
                                            </p:graphicEl>
                                          </p:spTgt>
                                        </p:tgtEl>
                                      </p:cBhvr>
                                    </p:animEffect>
                                    <p:anim calcmode="lin" valueType="num">
                                      <p:cBhvr>
                                        <p:cTn id="29" dur="1000" fill="hold"/>
                                        <p:tgtEl>
                                          <p:spTgt spid="9">
                                            <p:graphicEl>
                                              <a:dgm id="{7CA2A5F5-86F3-4B40-8CD8-11053EB76483}"/>
                                            </p:graphicEl>
                                          </p:spTgt>
                                        </p:tgtEl>
                                        <p:attrNameLst>
                                          <p:attrName>ppt_x</p:attrName>
                                        </p:attrNameLst>
                                      </p:cBhvr>
                                      <p:tavLst>
                                        <p:tav tm="0">
                                          <p:val>
                                            <p:strVal val="#ppt_x"/>
                                          </p:val>
                                        </p:tav>
                                        <p:tav tm="100000">
                                          <p:val>
                                            <p:strVal val="#ppt_x"/>
                                          </p:val>
                                        </p:tav>
                                      </p:tavLst>
                                    </p:anim>
                                    <p:anim calcmode="lin" valueType="num">
                                      <p:cBhvr>
                                        <p:cTn id="30" dur="1000" fill="hold"/>
                                        <p:tgtEl>
                                          <p:spTgt spid="9">
                                            <p:graphicEl>
                                              <a:dgm id="{7CA2A5F5-86F3-4B40-8CD8-11053EB76483}"/>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uiExpand="1">
        <p:bldSub>
          <a:bldDgm bld="lvl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08810"/>
            <a:ext cx="8596668" cy="666939"/>
          </a:xfrm>
        </p:spPr>
        <p:txBody>
          <a:bodyPr>
            <a:noAutofit/>
          </a:bodyPr>
          <a:lstStyle/>
          <a:p>
            <a:r>
              <a:rPr lang="en-US" b="1" dirty="0" smtClean="0"/>
              <a:t>Highlighting the Differences</a:t>
            </a:r>
            <a:endParaRPr lang="en-US" b="1" dirty="0"/>
          </a:p>
        </p:txBody>
      </p:sp>
      <p:sp>
        <p:nvSpPr>
          <p:cNvPr id="3" name="TextBox 2"/>
          <p:cNvSpPr txBox="1"/>
          <p:nvPr/>
        </p:nvSpPr>
        <p:spPr>
          <a:xfrm>
            <a:off x="1421394" y="2068736"/>
            <a:ext cx="2452656" cy="923330"/>
          </a:xfrm>
          <a:prstGeom prst="rect">
            <a:avLst/>
          </a:prstGeom>
          <a:solidFill>
            <a:schemeClr val="bg1">
              <a:lumMod val="85000"/>
            </a:schemeClr>
          </a:solidFill>
        </p:spPr>
        <p:txBody>
          <a:bodyPr wrap="square" rtlCol="0">
            <a:spAutoFit/>
          </a:bodyPr>
          <a:lstStyle/>
          <a:p>
            <a:pPr algn="ctr"/>
            <a:r>
              <a:rPr lang="en-US" dirty="0" smtClean="0"/>
              <a:t>Content Standards for California Public Schools</a:t>
            </a:r>
            <a:endParaRPr lang="en-US" dirty="0"/>
          </a:p>
        </p:txBody>
      </p:sp>
      <p:pic>
        <p:nvPicPr>
          <p:cNvPr id="1026" name="Picture 2" descr="https://encrypted-tbn3.gstatic.com/images?q=tbn:ANd9GcSNHSGhCji6iXw_-Rn--SO39HhoaESyfqv5TKOqyq56aUH7X6I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1587" y="1914763"/>
            <a:ext cx="2388449" cy="82532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671586" y="1718979"/>
            <a:ext cx="796705" cy="369332"/>
          </a:xfrm>
          <a:prstGeom prst="rect">
            <a:avLst/>
          </a:prstGeom>
          <a:solidFill>
            <a:schemeClr val="accent1">
              <a:lumMod val="20000"/>
              <a:lumOff val="80000"/>
            </a:schemeClr>
          </a:solidFill>
        </p:spPr>
        <p:txBody>
          <a:bodyPr wrap="square" rtlCol="0">
            <a:spAutoFit/>
          </a:bodyPr>
          <a:lstStyle/>
          <a:p>
            <a:r>
              <a:rPr lang="en-US" dirty="0" smtClean="0"/>
              <a:t>WHAT</a:t>
            </a:r>
            <a:endParaRPr lang="en-US"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86341" y="3292352"/>
            <a:ext cx="1688954" cy="1419332"/>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85318" y="3015491"/>
            <a:ext cx="2670619" cy="1791985"/>
          </a:xfrm>
          <a:prstGeom prst="rect">
            <a:avLst/>
          </a:prstGeom>
        </p:spPr>
      </p:pic>
      <p:sp>
        <p:nvSpPr>
          <p:cNvPr id="8" name="TextBox 7"/>
          <p:cNvSpPr txBox="1"/>
          <p:nvPr/>
        </p:nvSpPr>
        <p:spPr>
          <a:xfrm>
            <a:off x="4671586" y="3107686"/>
            <a:ext cx="796705" cy="369332"/>
          </a:xfrm>
          <a:prstGeom prst="rect">
            <a:avLst/>
          </a:prstGeom>
          <a:solidFill>
            <a:schemeClr val="accent1">
              <a:lumMod val="20000"/>
              <a:lumOff val="80000"/>
            </a:schemeClr>
          </a:solidFill>
        </p:spPr>
        <p:txBody>
          <a:bodyPr wrap="square" rtlCol="0">
            <a:spAutoFit/>
          </a:bodyPr>
          <a:lstStyle/>
          <a:p>
            <a:r>
              <a:rPr lang="en-US" dirty="0" smtClean="0"/>
              <a:t>HOW</a:t>
            </a:r>
            <a:endParaRPr lang="en-US" dirty="0"/>
          </a:p>
        </p:txBody>
      </p:sp>
      <p:sp>
        <p:nvSpPr>
          <p:cNvPr id="7" name="Right Arrow 6"/>
          <p:cNvSpPr/>
          <p:nvPr/>
        </p:nvSpPr>
        <p:spPr>
          <a:xfrm>
            <a:off x="4173648" y="2327428"/>
            <a:ext cx="1819746" cy="2029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4247742" y="4111559"/>
            <a:ext cx="1819746" cy="2029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1991762" y="5626686"/>
            <a:ext cx="1783533" cy="646331"/>
          </a:xfrm>
          <a:prstGeom prst="rect">
            <a:avLst/>
          </a:prstGeom>
          <a:noFill/>
        </p:spPr>
        <p:txBody>
          <a:bodyPr wrap="square" rtlCol="0">
            <a:spAutoFit/>
          </a:bodyPr>
          <a:lstStyle/>
          <a:p>
            <a:pPr algn="ctr"/>
            <a:r>
              <a:rPr lang="en-US" dirty="0" smtClean="0"/>
              <a:t>Multiple Choice</a:t>
            </a:r>
          </a:p>
          <a:p>
            <a:pPr algn="ctr"/>
            <a:r>
              <a:rPr lang="en-US" dirty="0" smtClean="0"/>
              <a:t>Essay</a:t>
            </a:r>
            <a:endParaRPr lang="en-US" dirty="0"/>
          </a:p>
        </p:txBody>
      </p:sp>
      <p:sp>
        <p:nvSpPr>
          <p:cNvPr id="14" name="TextBox 13"/>
          <p:cNvSpPr txBox="1"/>
          <p:nvPr/>
        </p:nvSpPr>
        <p:spPr>
          <a:xfrm>
            <a:off x="6421587" y="5218618"/>
            <a:ext cx="1680250" cy="1569660"/>
          </a:xfrm>
          <a:prstGeom prst="rect">
            <a:avLst/>
          </a:prstGeom>
          <a:noFill/>
        </p:spPr>
        <p:txBody>
          <a:bodyPr wrap="square" rtlCol="0">
            <a:spAutoFit/>
          </a:bodyPr>
          <a:lstStyle/>
          <a:p>
            <a:pPr algn="ctr"/>
            <a:r>
              <a:rPr lang="en-US" sz="1600" dirty="0" smtClean="0"/>
              <a:t>Multiple Choice</a:t>
            </a:r>
          </a:p>
          <a:p>
            <a:pPr algn="ctr"/>
            <a:r>
              <a:rPr lang="en-US" sz="1600" dirty="0" smtClean="0"/>
              <a:t>Short Answer</a:t>
            </a:r>
          </a:p>
          <a:p>
            <a:pPr algn="ctr"/>
            <a:r>
              <a:rPr lang="en-US" sz="1600" dirty="0" smtClean="0"/>
              <a:t>Drag and Drop</a:t>
            </a:r>
          </a:p>
          <a:p>
            <a:pPr algn="ctr"/>
            <a:r>
              <a:rPr lang="en-US" sz="1600" dirty="0" smtClean="0"/>
              <a:t>Hot Spots</a:t>
            </a:r>
          </a:p>
          <a:p>
            <a:pPr algn="ctr"/>
            <a:r>
              <a:rPr lang="en-US" sz="1600" dirty="0" smtClean="0"/>
              <a:t>Graphing</a:t>
            </a:r>
          </a:p>
          <a:p>
            <a:pPr algn="ctr"/>
            <a:r>
              <a:rPr lang="en-US" sz="1600" dirty="0" smtClean="0"/>
              <a:t>Essay</a:t>
            </a:r>
          </a:p>
        </p:txBody>
      </p:sp>
      <p:sp>
        <p:nvSpPr>
          <p:cNvPr id="15" name="TextBox 14"/>
          <p:cNvSpPr txBox="1"/>
          <p:nvPr/>
        </p:nvSpPr>
        <p:spPr>
          <a:xfrm>
            <a:off x="4489989" y="5152261"/>
            <a:ext cx="1216904" cy="646331"/>
          </a:xfrm>
          <a:prstGeom prst="rect">
            <a:avLst/>
          </a:prstGeom>
          <a:solidFill>
            <a:schemeClr val="accent1">
              <a:lumMod val="20000"/>
              <a:lumOff val="80000"/>
            </a:schemeClr>
          </a:solidFill>
        </p:spPr>
        <p:txBody>
          <a:bodyPr wrap="square" rtlCol="0">
            <a:spAutoFit/>
          </a:bodyPr>
          <a:lstStyle/>
          <a:p>
            <a:pPr algn="ctr"/>
            <a:r>
              <a:rPr lang="en-US" dirty="0" smtClean="0"/>
              <a:t>ITEM TYPES</a:t>
            </a:r>
            <a:endParaRPr lang="en-US" dirty="0"/>
          </a:p>
        </p:txBody>
      </p:sp>
      <p:sp>
        <p:nvSpPr>
          <p:cNvPr id="16" name="Right Arrow 15"/>
          <p:cNvSpPr/>
          <p:nvPr/>
        </p:nvSpPr>
        <p:spPr>
          <a:xfrm>
            <a:off x="4253935" y="6025072"/>
            <a:ext cx="1819746" cy="2029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746674" y="1122584"/>
            <a:ext cx="1802096" cy="461665"/>
          </a:xfrm>
          <a:prstGeom prst="rect">
            <a:avLst/>
          </a:prstGeom>
          <a:noFill/>
        </p:spPr>
        <p:txBody>
          <a:bodyPr wrap="none" rtlCol="0">
            <a:spAutoFit/>
          </a:bodyPr>
          <a:lstStyle/>
          <a:p>
            <a:r>
              <a:rPr lang="en-US" sz="2400" b="1" u="sng" dirty="0" smtClean="0">
                <a:solidFill>
                  <a:schemeClr val="accent2">
                    <a:lumMod val="75000"/>
                  </a:schemeClr>
                </a:solidFill>
              </a:rPr>
              <a:t>Old System</a:t>
            </a:r>
            <a:endParaRPr lang="en-US" sz="2400" b="1" u="sng" dirty="0">
              <a:solidFill>
                <a:schemeClr val="accent2">
                  <a:lumMod val="75000"/>
                </a:schemeClr>
              </a:solidFill>
            </a:endParaRPr>
          </a:p>
        </p:txBody>
      </p:sp>
      <p:sp>
        <p:nvSpPr>
          <p:cNvPr id="17" name="TextBox 16"/>
          <p:cNvSpPr txBox="1"/>
          <p:nvPr/>
        </p:nvSpPr>
        <p:spPr>
          <a:xfrm>
            <a:off x="6714763" y="1102622"/>
            <a:ext cx="1915909" cy="461665"/>
          </a:xfrm>
          <a:prstGeom prst="rect">
            <a:avLst/>
          </a:prstGeom>
          <a:noFill/>
        </p:spPr>
        <p:txBody>
          <a:bodyPr wrap="none" rtlCol="0">
            <a:spAutoFit/>
          </a:bodyPr>
          <a:lstStyle/>
          <a:p>
            <a:r>
              <a:rPr lang="en-US" sz="2400" b="1" u="sng" dirty="0" smtClean="0">
                <a:solidFill>
                  <a:schemeClr val="accent2">
                    <a:lumMod val="75000"/>
                  </a:schemeClr>
                </a:solidFill>
              </a:rPr>
              <a:t>New System</a:t>
            </a:r>
            <a:endParaRPr lang="en-US" sz="2400" b="1" u="sng" dirty="0">
              <a:solidFill>
                <a:schemeClr val="accent2">
                  <a:lumMod val="75000"/>
                </a:schemeClr>
              </a:solidFill>
            </a:endParaRPr>
          </a:p>
        </p:txBody>
      </p:sp>
    </p:spTree>
    <p:extLst>
      <p:ext uri="{BB962C8B-B14F-4D97-AF65-F5344CB8AC3E}">
        <p14:creationId xmlns:p14="http://schemas.microsoft.com/office/powerpoint/2010/main" val="2919128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1026"/>
                                        </p:tgtEl>
                                        <p:attrNameLst>
                                          <p:attrName>style.visibility</p:attrName>
                                        </p:attrNameLst>
                                      </p:cBhvr>
                                      <p:to>
                                        <p:strVal val="visible"/>
                                      </p:to>
                                    </p:set>
                                    <p:animEffect transition="in" filter="fade">
                                      <p:cBhvr>
                                        <p:cTn id="22" dur="1000"/>
                                        <p:tgtEl>
                                          <p:spTgt spid="1026"/>
                                        </p:tgtEl>
                                      </p:cBhvr>
                                    </p:animEffect>
                                    <p:anim calcmode="lin" valueType="num">
                                      <p:cBhvr>
                                        <p:cTn id="23" dur="1000" fill="hold"/>
                                        <p:tgtEl>
                                          <p:spTgt spid="1026"/>
                                        </p:tgtEl>
                                        <p:attrNameLst>
                                          <p:attrName>ppt_x</p:attrName>
                                        </p:attrNameLst>
                                      </p:cBhvr>
                                      <p:tavLst>
                                        <p:tav tm="0">
                                          <p:val>
                                            <p:strVal val="#ppt_x"/>
                                          </p:val>
                                        </p:tav>
                                        <p:tav tm="100000">
                                          <p:val>
                                            <p:strVal val="#ppt_x"/>
                                          </p:val>
                                        </p:tav>
                                      </p:tavLst>
                                    </p:anim>
                                    <p:anim calcmode="lin" valueType="num">
                                      <p:cBhvr>
                                        <p:cTn id="24"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additive="base">
                                        <p:cTn id="33" dur="500" fill="hold"/>
                                        <p:tgtEl>
                                          <p:spTgt spid="10"/>
                                        </p:tgtEl>
                                        <p:attrNameLst>
                                          <p:attrName>ppt_x</p:attrName>
                                        </p:attrNameLst>
                                      </p:cBhvr>
                                      <p:tavLst>
                                        <p:tav tm="0">
                                          <p:val>
                                            <p:strVal val="#ppt_x"/>
                                          </p:val>
                                        </p:tav>
                                        <p:tav tm="100000">
                                          <p:val>
                                            <p:strVal val="#ppt_x"/>
                                          </p:val>
                                        </p:tav>
                                      </p:tavLst>
                                    </p:anim>
                                    <p:anim calcmode="lin" valueType="num">
                                      <p:cBhvr additive="base">
                                        <p:cTn id="3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fade">
                                      <p:cBhvr>
                                        <p:cTn id="39" dur="1000"/>
                                        <p:tgtEl>
                                          <p:spTgt spid="5"/>
                                        </p:tgtEl>
                                      </p:cBhvr>
                                    </p:animEffect>
                                    <p:anim calcmode="lin" valueType="num">
                                      <p:cBhvr>
                                        <p:cTn id="40" dur="1000" fill="hold"/>
                                        <p:tgtEl>
                                          <p:spTgt spid="5"/>
                                        </p:tgtEl>
                                        <p:attrNameLst>
                                          <p:attrName>ppt_x</p:attrName>
                                        </p:attrNameLst>
                                      </p:cBhvr>
                                      <p:tavLst>
                                        <p:tav tm="0">
                                          <p:val>
                                            <p:strVal val="#ppt_x"/>
                                          </p:val>
                                        </p:tav>
                                        <p:tav tm="100000">
                                          <p:val>
                                            <p:strVal val="#ppt_x"/>
                                          </p:val>
                                        </p:tav>
                                      </p:tavLst>
                                    </p:anim>
                                    <p:anim calcmode="lin" valueType="num">
                                      <p:cBhvr>
                                        <p:cTn id="41" dur="1000" fill="hold"/>
                                        <p:tgtEl>
                                          <p:spTgt spid="5"/>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6"/>
                                        </p:tgtEl>
                                        <p:attrNameLst>
                                          <p:attrName>style.visibility</p:attrName>
                                        </p:attrNameLst>
                                      </p:cBhvr>
                                      <p:to>
                                        <p:strVal val="visible"/>
                                      </p:to>
                                    </p:set>
                                    <p:animEffect transition="in" filter="fade">
                                      <p:cBhvr>
                                        <p:cTn id="44" dur="1000"/>
                                        <p:tgtEl>
                                          <p:spTgt spid="6"/>
                                        </p:tgtEl>
                                      </p:cBhvr>
                                    </p:animEffect>
                                    <p:anim calcmode="lin" valueType="num">
                                      <p:cBhvr>
                                        <p:cTn id="45" dur="1000" fill="hold"/>
                                        <p:tgtEl>
                                          <p:spTgt spid="6"/>
                                        </p:tgtEl>
                                        <p:attrNameLst>
                                          <p:attrName>ppt_x</p:attrName>
                                        </p:attrNameLst>
                                      </p:cBhvr>
                                      <p:tavLst>
                                        <p:tav tm="0">
                                          <p:val>
                                            <p:strVal val="#ppt_x"/>
                                          </p:val>
                                        </p:tav>
                                        <p:tav tm="100000">
                                          <p:val>
                                            <p:strVal val="#ppt_x"/>
                                          </p:val>
                                        </p:tav>
                                      </p:tavLst>
                                    </p:anim>
                                    <p:anim calcmode="lin" valueType="num">
                                      <p:cBhvr>
                                        <p:cTn id="4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anim calcmode="lin" valueType="num">
                                      <p:cBhvr additive="base">
                                        <p:cTn id="51" dur="500" fill="hold"/>
                                        <p:tgtEl>
                                          <p:spTgt spid="15"/>
                                        </p:tgtEl>
                                        <p:attrNameLst>
                                          <p:attrName>ppt_x</p:attrName>
                                        </p:attrNameLst>
                                      </p:cBhvr>
                                      <p:tavLst>
                                        <p:tav tm="0">
                                          <p:val>
                                            <p:strVal val="#ppt_x"/>
                                          </p:val>
                                        </p:tav>
                                        <p:tav tm="100000">
                                          <p:val>
                                            <p:strVal val="#ppt_x"/>
                                          </p:val>
                                        </p:tav>
                                      </p:tavLst>
                                    </p:anim>
                                    <p:anim calcmode="lin" valueType="num">
                                      <p:cBhvr additive="base">
                                        <p:cTn id="52" dur="500" fill="hold"/>
                                        <p:tgtEl>
                                          <p:spTgt spid="15"/>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 calcmode="lin" valueType="num">
                                      <p:cBhvr additive="base">
                                        <p:cTn id="55" dur="500" fill="hold"/>
                                        <p:tgtEl>
                                          <p:spTgt spid="16"/>
                                        </p:tgtEl>
                                        <p:attrNameLst>
                                          <p:attrName>ppt_x</p:attrName>
                                        </p:attrNameLst>
                                      </p:cBhvr>
                                      <p:tavLst>
                                        <p:tav tm="0">
                                          <p:val>
                                            <p:strVal val="#ppt_x"/>
                                          </p:val>
                                        </p:tav>
                                        <p:tav tm="100000">
                                          <p:val>
                                            <p:strVal val="#ppt_x"/>
                                          </p:val>
                                        </p:tav>
                                      </p:tavLst>
                                    </p:anim>
                                    <p:anim calcmode="lin" valueType="num">
                                      <p:cBhvr additive="base">
                                        <p:cTn id="5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fade">
                                      <p:cBhvr>
                                        <p:cTn id="61" dur="1000"/>
                                        <p:tgtEl>
                                          <p:spTgt spid="14"/>
                                        </p:tgtEl>
                                      </p:cBhvr>
                                    </p:animEffect>
                                    <p:anim calcmode="lin" valueType="num">
                                      <p:cBhvr>
                                        <p:cTn id="62" dur="1000" fill="hold"/>
                                        <p:tgtEl>
                                          <p:spTgt spid="14"/>
                                        </p:tgtEl>
                                        <p:attrNameLst>
                                          <p:attrName>ppt_x</p:attrName>
                                        </p:attrNameLst>
                                      </p:cBhvr>
                                      <p:tavLst>
                                        <p:tav tm="0">
                                          <p:val>
                                            <p:strVal val="#ppt_x"/>
                                          </p:val>
                                        </p:tav>
                                        <p:tav tm="100000">
                                          <p:val>
                                            <p:strVal val="#ppt_x"/>
                                          </p:val>
                                        </p:tav>
                                      </p:tavLst>
                                    </p:anim>
                                    <p:anim calcmode="lin" valueType="num">
                                      <p:cBhvr>
                                        <p:cTn id="63" dur="1000" fill="hold"/>
                                        <p:tgtEl>
                                          <p:spTgt spid="14"/>
                                        </p:tgtEl>
                                        <p:attrNameLst>
                                          <p:attrName>ppt_y</p:attrName>
                                        </p:attrNameLst>
                                      </p:cBhvr>
                                      <p:tavLst>
                                        <p:tav tm="0">
                                          <p:val>
                                            <p:strVal val="#ppt_y+.1"/>
                                          </p:val>
                                        </p:tav>
                                        <p:tav tm="100000">
                                          <p:val>
                                            <p:strVal val="#ppt_y"/>
                                          </p:val>
                                        </p:tav>
                                      </p:tavLst>
                                    </p:anim>
                                  </p:childTnLst>
                                </p:cTn>
                              </p:par>
                              <p:par>
                                <p:cTn id="64" presetID="42" presetClass="entr" presetSubtype="0" fill="hold" grpId="0" nodeType="withEffect">
                                  <p:stCondLst>
                                    <p:cond delay="0"/>
                                  </p:stCondLst>
                                  <p:childTnLst>
                                    <p:set>
                                      <p:cBhvr>
                                        <p:cTn id="65" dur="1" fill="hold">
                                          <p:stCondLst>
                                            <p:cond delay="0"/>
                                          </p:stCondLst>
                                        </p:cTn>
                                        <p:tgtEl>
                                          <p:spTgt spid="12"/>
                                        </p:tgtEl>
                                        <p:attrNameLst>
                                          <p:attrName>style.visibility</p:attrName>
                                        </p:attrNameLst>
                                      </p:cBhvr>
                                      <p:to>
                                        <p:strVal val="visible"/>
                                      </p:to>
                                    </p:set>
                                    <p:animEffect transition="in" filter="fade">
                                      <p:cBhvr>
                                        <p:cTn id="66" dur="1000"/>
                                        <p:tgtEl>
                                          <p:spTgt spid="12"/>
                                        </p:tgtEl>
                                      </p:cBhvr>
                                    </p:animEffect>
                                    <p:anim calcmode="lin" valueType="num">
                                      <p:cBhvr>
                                        <p:cTn id="67" dur="1000" fill="hold"/>
                                        <p:tgtEl>
                                          <p:spTgt spid="12"/>
                                        </p:tgtEl>
                                        <p:attrNameLst>
                                          <p:attrName>ppt_x</p:attrName>
                                        </p:attrNameLst>
                                      </p:cBhvr>
                                      <p:tavLst>
                                        <p:tav tm="0">
                                          <p:val>
                                            <p:strVal val="#ppt_x"/>
                                          </p:val>
                                        </p:tav>
                                        <p:tav tm="100000">
                                          <p:val>
                                            <p:strVal val="#ppt_x"/>
                                          </p:val>
                                        </p:tav>
                                      </p:tavLst>
                                    </p:anim>
                                    <p:anim calcmode="lin" valueType="num">
                                      <p:cBhvr>
                                        <p:cTn id="6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8" grpId="0" animBg="1"/>
      <p:bldP spid="7" grpId="0" animBg="1"/>
      <p:bldP spid="10" grpId="0" animBg="1"/>
      <p:bldP spid="12" grpId="0"/>
      <p:bldP spid="14" grpId="0"/>
      <p:bldP spid="15" grpId="0" animBg="1"/>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About the Smarter Balanced Tests</a:t>
            </a:r>
            <a:endParaRPr lang="en-US" dirty="0"/>
          </a:p>
        </p:txBody>
      </p:sp>
      <p:sp>
        <p:nvSpPr>
          <p:cNvPr id="3" name="Content Placeholder 2"/>
          <p:cNvSpPr>
            <a:spLocks noGrp="1"/>
          </p:cNvSpPr>
          <p:nvPr>
            <p:ph idx="1"/>
          </p:nvPr>
        </p:nvSpPr>
        <p:spPr>
          <a:xfrm>
            <a:off x="677334" y="1720517"/>
            <a:ext cx="8596668" cy="4535904"/>
          </a:xfrm>
        </p:spPr>
        <p:txBody>
          <a:bodyPr>
            <a:noAutofit/>
          </a:bodyPr>
          <a:lstStyle/>
          <a:p>
            <a:r>
              <a:rPr lang="en-US" sz="2800" dirty="0" smtClean="0"/>
              <a:t>Each subject area has two parts:</a:t>
            </a:r>
          </a:p>
          <a:p>
            <a:pPr lvl="1"/>
            <a:r>
              <a:rPr lang="en-US" sz="2600" dirty="0" smtClean="0"/>
              <a:t>Computer-adaptive items</a:t>
            </a:r>
          </a:p>
          <a:p>
            <a:pPr lvl="2"/>
            <a:r>
              <a:rPr lang="en-US" sz="2200" dirty="0" smtClean="0"/>
              <a:t>English-Language Arts (40-45 items)</a:t>
            </a:r>
          </a:p>
          <a:p>
            <a:pPr lvl="2"/>
            <a:r>
              <a:rPr lang="en-US" sz="2200" dirty="0" smtClean="0"/>
              <a:t>Math (30-35 items)</a:t>
            </a:r>
          </a:p>
          <a:p>
            <a:pPr lvl="1"/>
            <a:r>
              <a:rPr lang="en-US" sz="2600" dirty="0" smtClean="0"/>
              <a:t>Performance Task</a:t>
            </a:r>
          </a:p>
          <a:p>
            <a:pPr lvl="2"/>
            <a:r>
              <a:rPr lang="en-US" sz="2200" dirty="0" smtClean="0"/>
              <a:t>Designed to show how students can integrate knowledge and skills across multiple areas</a:t>
            </a:r>
            <a:endParaRPr lang="en-US" sz="2200" dirty="0"/>
          </a:p>
          <a:p>
            <a:pPr lvl="2"/>
            <a:r>
              <a:rPr lang="en-US" sz="2200" dirty="0" smtClean="0"/>
              <a:t>English-Language Arts (3 questions)</a:t>
            </a:r>
          </a:p>
          <a:p>
            <a:pPr lvl="2"/>
            <a:r>
              <a:rPr lang="en-US" sz="2200" dirty="0" smtClean="0"/>
              <a:t>Math (6 questions)</a:t>
            </a:r>
          </a:p>
        </p:txBody>
      </p:sp>
      <p:sp>
        <p:nvSpPr>
          <p:cNvPr id="4" name="TextBox 3"/>
          <p:cNvSpPr txBox="1"/>
          <p:nvPr/>
        </p:nvSpPr>
        <p:spPr>
          <a:xfrm>
            <a:off x="5089359" y="6357990"/>
            <a:ext cx="3975768" cy="338554"/>
          </a:xfrm>
          <a:prstGeom prst="rect">
            <a:avLst/>
          </a:prstGeom>
          <a:noFill/>
        </p:spPr>
        <p:txBody>
          <a:bodyPr wrap="none" rtlCol="0">
            <a:spAutoFit/>
          </a:bodyPr>
          <a:lstStyle/>
          <a:p>
            <a:r>
              <a:rPr lang="en-US" sz="1600" dirty="0" smtClean="0"/>
              <a:t>Source: Smarter Balanced test blueprints</a:t>
            </a:r>
            <a:endParaRPr lang="en-US" sz="1600" dirty="0"/>
          </a:p>
        </p:txBody>
      </p:sp>
    </p:spTree>
    <p:extLst>
      <p:ext uri="{BB962C8B-B14F-4D97-AF65-F5344CB8AC3E}">
        <p14:creationId xmlns:p14="http://schemas.microsoft.com/office/powerpoint/2010/main" val="41373187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Computer-Adaptive Items</a:t>
            </a:r>
            <a:endParaRPr lang="en-US" b="1" dirty="0"/>
          </a:p>
        </p:txBody>
      </p:sp>
      <p:sp>
        <p:nvSpPr>
          <p:cNvPr id="3" name="Content Placeholder 2"/>
          <p:cNvSpPr>
            <a:spLocks noGrp="1"/>
          </p:cNvSpPr>
          <p:nvPr>
            <p:ph idx="1"/>
          </p:nvPr>
        </p:nvSpPr>
        <p:spPr>
          <a:xfrm>
            <a:off x="677334" y="1612232"/>
            <a:ext cx="8596668" cy="4788567"/>
          </a:xfrm>
        </p:spPr>
        <p:txBody>
          <a:bodyPr>
            <a:normAutofit lnSpcReduction="10000"/>
          </a:bodyPr>
          <a:lstStyle/>
          <a:p>
            <a:r>
              <a:rPr lang="en-US" sz="2400" dirty="0" smtClean="0"/>
              <a:t>Testing system selects questions that are appropriately challenging for students based on student answers to previous questions.</a:t>
            </a:r>
          </a:p>
          <a:p>
            <a:pPr lvl="1"/>
            <a:r>
              <a:rPr lang="en-US" sz="2200" dirty="0" smtClean="0"/>
              <a:t>When a student gets an answer correct, the next question is more difficult. When a student get an answer wrong, the next question is slightly easier. </a:t>
            </a:r>
          </a:p>
          <a:p>
            <a:pPr lvl="1"/>
            <a:r>
              <a:rPr lang="en-US" sz="2200" dirty="0" smtClean="0"/>
              <a:t>Tailored or customized to the student’s ability level</a:t>
            </a:r>
          </a:p>
          <a:p>
            <a:pPr lvl="2"/>
            <a:r>
              <a:rPr lang="en-US" sz="2000" dirty="0" smtClean="0"/>
              <a:t>No two students will receive the same test whereas under the STAR system, most students all received the same questions. This helps with test security too.</a:t>
            </a:r>
          </a:p>
          <a:p>
            <a:pPr lvl="1"/>
            <a:r>
              <a:rPr lang="en-US" sz="2200" dirty="0" smtClean="0"/>
              <a:t>Helps keep students more engaged</a:t>
            </a:r>
          </a:p>
          <a:p>
            <a:r>
              <a:rPr lang="en-US" sz="2400" dirty="0" smtClean="0"/>
              <a:t>Often takes fewer questions and less time to identify student skills</a:t>
            </a:r>
          </a:p>
          <a:p>
            <a:endParaRPr lang="en-US" sz="2400" dirty="0"/>
          </a:p>
        </p:txBody>
      </p:sp>
    </p:spTree>
    <p:extLst>
      <p:ext uri="{BB962C8B-B14F-4D97-AF65-F5344CB8AC3E}">
        <p14:creationId xmlns:p14="http://schemas.microsoft.com/office/powerpoint/2010/main" val="36488802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70301" y="343820"/>
            <a:ext cx="8324783" cy="62313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196113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8959961" cy="685800"/>
          </a:xfrm>
        </p:spPr>
        <p:txBody>
          <a:bodyPr>
            <a:normAutofit/>
          </a:bodyPr>
          <a:lstStyle/>
          <a:p>
            <a:r>
              <a:rPr lang="en-US" b="1" dirty="0" smtClean="0"/>
              <a:t>What is Different: English-Language Arts</a:t>
            </a:r>
            <a:endParaRPr lang="en-US" b="1" dirty="0"/>
          </a:p>
        </p:txBody>
      </p:sp>
      <p:pic>
        <p:nvPicPr>
          <p:cNvPr id="3" name="Picture 2"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78213" y="3142732"/>
            <a:ext cx="7754432" cy="3715268"/>
          </a:xfrm>
          <a:prstGeom prst="rect">
            <a:avLst/>
          </a:prstGeom>
          <a:ln>
            <a:noFill/>
          </a:ln>
          <a:effectLst>
            <a:outerShdw blurRad="190500" algn="tl" rotWithShape="0">
              <a:srgbClr val="000000">
                <a:alpha val="70000"/>
              </a:srgbClr>
            </a:outerShdw>
          </a:effectLst>
        </p:spPr>
      </p:pic>
      <p:pic>
        <p:nvPicPr>
          <p:cNvPr id="7" name="Picture 6"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1849" y="1319391"/>
            <a:ext cx="6973273" cy="1743318"/>
          </a:xfrm>
          <a:prstGeom prst="rect">
            <a:avLst/>
          </a:prstGeom>
          <a:ln>
            <a:noFill/>
          </a:ln>
          <a:effectLst>
            <a:outerShdw blurRad="190500" algn="tl" rotWithShape="0">
              <a:srgbClr val="000000">
                <a:alpha val="70000"/>
              </a:srgbClr>
            </a:outerShdw>
          </a:effectLst>
        </p:spPr>
        <p:style>
          <a:lnRef idx="0">
            <a:schemeClr val="accent1"/>
          </a:lnRef>
          <a:fillRef idx="3">
            <a:schemeClr val="accent1"/>
          </a:fillRef>
          <a:effectRef idx="3">
            <a:schemeClr val="accent1"/>
          </a:effectRef>
          <a:fontRef idx="minor">
            <a:schemeClr val="lt1"/>
          </a:fontRef>
        </p:style>
      </p:pic>
    </p:spTree>
    <p:extLst>
      <p:ext uri="{BB962C8B-B14F-4D97-AF65-F5344CB8AC3E}">
        <p14:creationId xmlns:p14="http://schemas.microsoft.com/office/powerpoint/2010/main" val="3952508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860</TotalTime>
  <Words>3689</Words>
  <Application>Microsoft Office PowerPoint</Application>
  <PresentationFormat>Custom</PresentationFormat>
  <Paragraphs>290</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Facet</vt:lpstr>
      <vt:lpstr>Understanding California’s  New Testing System</vt:lpstr>
      <vt:lpstr>Overview of the Presentation</vt:lpstr>
      <vt:lpstr>California State Testing Programs</vt:lpstr>
      <vt:lpstr>California Assessment of Student Performance and Progress (CAASPP)</vt:lpstr>
      <vt:lpstr>Highlighting the Differences</vt:lpstr>
      <vt:lpstr>More About the Smarter Balanced Tests</vt:lpstr>
      <vt:lpstr>Computer-Adaptive Items</vt:lpstr>
      <vt:lpstr>PowerPoint Presentation</vt:lpstr>
      <vt:lpstr>What is Different: English-Language Arts</vt:lpstr>
      <vt:lpstr>What is Different: Mathematics</vt:lpstr>
      <vt:lpstr>What is Different: Mathematics</vt:lpstr>
      <vt:lpstr>What is a Performance Task?</vt:lpstr>
      <vt:lpstr>Example of a Performance Task Smarter Balanced Practice Test; Grade 5 Math - Problem</vt:lpstr>
      <vt:lpstr>Example of a Performance Task Smarter Balanced Practice Test; Grade 5 Math – Question 1</vt:lpstr>
      <vt:lpstr>Example of a Performance Task Smarter Balanced Practice Test; Grade 5 Math – Question 2</vt:lpstr>
      <vt:lpstr>Example of a Performance Task Smarter Balanced Practice Test; Grade 5 Math – Question 3</vt:lpstr>
      <vt:lpstr>Components of the Performance Tasks</vt:lpstr>
      <vt:lpstr>PowerPoint Presentation</vt:lpstr>
      <vt:lpstr>New Results</vt:lpstr>
      <vt:lpstr>How Can You Help Your Child?</vt:lpstr>
      <vt:lpstr>Take a Practice Test</vt:lpstr>
      <vt:lpstr>Testing Schedule</vt:lpstr>
      <vt:lpstr>For Further Information</vt:lpstr>
    </vt:vector>
  </TitlesOfParts>
  <Company>San Juan Unified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CAASPP 2014-2015</dc:title>
  <dc:creator>Susan Green</dc:creator>
  <cp:lastModifiedBy>Rachel Perry</cp:lastModifiedBy>
  <cp:revision>114</cp:revision>
  <cp:lastPrinted>2015-03-10T19:44:24Z</cp:lastPrinted>
  <dcterms:created xsi:type="dcterms:W3CDTF">2015-01-20T18:05:24Z</dcterms:created>
  <dcterms:modified xsi:type="dcterms:W3CDTF">2015-03-12T22:19:51Z</dcterms:modified>
</cp:coreProperties>
</file>